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56"/>
  </p:notesMasterIdLst>
  <p:sldIdLst>
    <p:sldId id="256" r:id="rId2"/>
    <p:sldId id="387" r:id="rId3"/>
    <p:sldId id="257" r:id="rId4"/>
    <p:sldId id="259" r:id="rId5"/>
    <p:sldId id="361" r:id="rId6"/>
    <p:sldId id="261" r:id="rId7"/>
    <p:sldId id="262" r:id="rId8"/>
    <p:sldId id="350" r:id="rId9"/>
    <p:sldId id="346" r:id="rId10"/>
    <p:sldId id="381" r:id="rId11"/>
    <p:sldId id="369" r:id="rId12"/>
    <p:sldId id="390" r:id="rId13"/>
    <p:sldId id="370" r:id="rId14"/>
    <p:sldId id="389" r:id="rId15"/>
    <p:sldId id="382" r:id="rId16"/>
    <p:sldId id="376" r:id="rId17"/>
    <p:sldId id="377" r:id="rId18"/>
    <p:sldId id="391" r:id="rId19"/>
    <p:sldId id="341" r:id="rId20"/>
    <p:sldId id="364" r:id="rId21"/>
    <p:sldId id="383" r:id="rId22"/>
    <p:sldId id="363" r:id="rId23"/>
    <p:sldId id="385" r:id="rId24"/>
    <p:sldId id="362" r:id="rId25"/>
    <p:sldId id="384" r:id="rId26"/>
    <p:sldId id="365" r:id="rId27"/>
    <p:sldId id="386" r:id="rId28"/>
    <p:sldId id="352" r:id="rId29"/>
    <p:sldId id="353" r:id="rId30"/>
    <p:sldId id="367" r:id="rId31"/>
    <p:sldId id="366" r:id="rId32"/>
    <p:sldId id="379" r:id="rId33"/>
    <p:sldId id="360" r:id="rId34"/>
    <p:sldId id="359" r:id="rId35"/>
    <p:sldId id="356" r:id="rId36"/>
    <p:sldId id="374" r:id="rId37"/>
    <p:sldId id="380" r:id="rId38"/>
    <p:sldId id="354" r:id="rId39"/>
    <p:sldId id="355" r:id="rId40"/>
    <p:sldId id="289" r:id="rId41"/>
    <p:sldId id="340" r:id="rId42"/>
    <p:sldId id="357" r:id="rId43"/>
    <p:sldId id="358" r:id="rId44"/>
    <p:sldId id="317" r:id="rId45"/>
    <p:sldId id="280" r:id="rId46"/>
    <p:sldId id="281" r:id="rId47"/>
    <p:sldId id="283" r:id="rId48"/>
    <p:sldId id="284" r:id="rId49"/>
    <p:sldId id="285" r:id="rId50"/>
    <p:sldId id="306" r:id="rId51"/>
    <p:sldId id="310" r:id="rId52"/>
    <p:sldId id="388" r:id="rId53"/>
    <p:sldId id="293" r:id="rId54"/>
    <p:sldId id="294" r:id="rId5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BEA"/>
    <a:srgbClr val="E66CA9"/>
    <a:srgbClr val="DFC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0" autoAdjust="0"/>
    <p:restoredTop sz="94660"/>
  </p:normalViewPr>
  <p:slideViewPr>
    <p:cSldViewPr snapToGrid="0">
      <p:cViewPr varScale="1">
        <p:scale>
          <a:sx n="75" d="100"/>
          <a:sy n="75" d="100"/>
        </p:scale>
        <p:origin x="60"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495341345070602E-2"/>
          <c:y val="0.12730849192667407"/>
          <c:w val="0.54049172969040626"/>
          <c:h val="0.67873576639526723"/>
        </c:manualLayout>
      </c:layout>
      <c:pieChart>
        <c:varyColors val="1"/>
        <c:ser>
          <c:idx val="0"/>
          <c:order val="0"/>
          <c:tx>
            <c:strRef>
              <c:f>Sheet1!$B$1</c:f>
              <c:strCache>
                <c:ptCount val="1"/>
                <c:pt idx="0">
                  <c:v>Sales</c:v>
                </c:pt>
              </c:strCache>
            </c:strRef>
          </c:tx>
          <c:explosion val="4"/>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617-4B54-B8A4-BEA7FEAE069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17-4B54-B8A4-BEA7FEAE069A}"/>
              </c:ext>
            </c:extLst>
          </c:dPt>
          <c:cat>
            <c:strRef>
              <c:f>Sheet1!$A$2:$A$3</c:f>
              <c:strCache>
                <c:ptCount val="2"/>
                <c:pt idx="0">
                  <c:v>Employee</c:v>
                </c:pt>
                <c:pt idx="1">
                  <c:v>Dependent</c:v>
                </c:pt>
              </c:strCache>
            </c:strRef>
          </c:cat>
          <c:val>
            <c:numRef>
              <c:f>Sheet1!$B$2:$B$3</c:f>
              <c:numCache>
                <c:formatCode>0.00%</c:formatCode>
                <c:ptCount val="2"/>
                <c:pt idx="0">
                  <c:v>0.86299999999999999</c:v>
                </c:pt>
                <c:pt idx="1">
                  <c:v>0.13800000000000001</c:v>
                </c:pt>
              </c:numCache>
            </c:numRef>
          </c:val>
          <c:extLst>
            <c:ext xmlns:c16="http://schemas.microsoft.com/office/drawing/2014/chart" uri="{C3380CC4-5D6E-409C-BE32-E72D297353CC}">
              <c16:uniqueId val="{00000004-5617-4B54-B8A4-BEA7FEAE069A}"/>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30781568970545"/>
          <c:y val="9.9072562941634287E-2"/>
          <c:w val="0.66839603382910473"/>
          <c:h val="0.74400448623736315"/>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DE3-48CC-8E39-8C5FA5E67C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DE3-48CC-8E39-8C5FA5E67CD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DE3-48CC-8E39-8C5FA5E67CD9}"/>
              </c:ext>
            </c:extLst>
          </c:dPt>
          <c:dLbls>
            <c:dLbl>
              <c:idx val="0"/>
              <c:tx>
                <c:rich>
                  <a:bodyPr/>
                  <a:lstStyle/>
                  <a:p>
                    <a:fld id="{A2FA8D6D-4449-493A-A1A7-1B3BE361D81C}"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E3-48CC-8E39-8C5FA5E67CD9}"/>
                </c:ext>
              </c:extLst>
            </c:dLbl>
            <c:dLbl>
              <c:idx val="1"/>
              <c:tx>
                <c:rich>
                  <a:bodyPr/>
                  <a:lstStyle/>
                  <a:p>
                    <a:fld id="{74D70218-224F-4F13-AEA1-1BD7448B291D}"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DE3-48CC-8E39-8C5FA5E67CD9}"/>
                </c:ext>
              </c:extLst>
            </c:dLbl>
            <c:dLbl>
              <c:idx val="2"/>
              <c:layout>
                <c:manualLayout>
                  <c:x val="0.13309105431484022"/>
                  <c:y val="7.583834937628478E-2"/>
                </c:manualLayout>
              </c:layout>
              <c:tx>
                <c:rich>
                  <a:bodyPr/>
                  <a:lstStyle/>
                  <a:p>
                    <a:fld id="{6CB1620D-B158-48B3-AFD2-5FF73B290BDA}"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DE3-48CC-8E39-8C5FA5E67CD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Face to Face</c:v>
                </c:pt>
                <c:pt idx="1">
                  <c:v>Chat</c:v>
                </c:pt>
                <c:pt idx="2">
                  <c:v>TeleHealth</c:v>
                </c:pt>
              </c:strCache>
            </c:strRef>
          </c:cat>
          <c:val>
            <c:numRef>
              <c:f>Sheet1!$B$2:$B$4</c:f>
              <c:numCache>
                <c:formatCode>0%</c:formatCode>
                <c:ptCount val="3"/>
                <c:pt idx="0">
                  <c:v>0.53</c:v>
                </c:pt>
                <c:pt idx="1">
                  <c:v>0.12</c:v>
                </c:pt>
                <c:pt idx="2">
                  <c:v>0.34</c:v>
                </c:pt>
              </c:numCache>
            </c:numRef>
          </c:val>
          <c:extLst>
            <c:ext xmlns:c16="http://schemas.microsoft.com/office/drawing/2014/chart" uri="{C3380CC4-5D6E-409C-BE32-E72D297353CC}">
              <c16:uniqueId val="{00000006-3DE3-48CC-8E39-8C5FA5E67CD9}"/>
            </c:ext>
          </c:extLst>
        </c:ser>
        <c:dLbls>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70936956886709224"/>
          <c:y val="0.49900599206755053"/>
          <c:w val="0.28675119555180667"/>
          <c:h val="0.3204327521235054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341E3B-4800-49EA-8ADE-7C138B4090F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1AE01CA-FFA8-4727-9B7A-7CB671A51F1B}">
      <dgm:prSet/>
      <dgm:spPr/>
      <dgm:t>
        <a:bodyPr/>
        <a:lstStyle/>
        <a:p>
          <a:r>
            <a:rPr lang="en-US" dirty="0">
              <a:latin typeface="Century Gothic" panose="020B0502020202020204" pitchFamily="34" charset="0"/>
            </a:rPr>
            <a:t>Submit all programs by this Friday, April 25 to Brandon!</a:t>
          </a:r>
        </a:p>
      </dgm:t>
    </dgm:pt>
    <dgm:pt modelId="{5170D1F1-8715-4D1E-9385-8674A6ACCD10}" type="parTrans" cxnId="{0E1F6592-CA78-476C-B693-2E829C892E38}">
      <dgm:prSet/>
      <dgm:spPr/>
      <dgm:t>
        <a:bodyPr/>
        <a:lstStyle/>
        <a:p>
          <a:endParaRPr lang="en-US"/>
        </a:p>
      </dgm:t>
    </dgm:pt>
    <dgm:pt modelId="{6D0612F2-2D95-4686-A35F-8539CCBBBED5}" type="sibTrans" cxnId="{0E1F6592-CA78-476C-B693-2E829C892E38}">
      <dgm:prSet/>
      <dgm:spPr/>
      <dgm:t>
        <a:bodyPr/>
        <a:lstStyle/>
        <a:p>
          <a:endParaRPr lang="en-US"/>
        </a:p>
      </dgm:t>
    </dgm:pt>
    <dgm:pt modelId="{DC9C9F9D-DA1A-4031-88E9-1FD6E59F23AB}">
      <dgm:prSet/>
      <dgm:spPr/>
      <dgm:t>
        <a:bodyPr/>
        <a:lstStyle/>
        <a:p>
          <a:r>
            <a:rPr lang="en-US" dirty="0">
              <a:latin typeface="Century Gothic" panose="020B0502020202020204" pitchFamily="34" charset="0"/>
            </a:rPr>
            <a:t>Our team will be approving organizing supplements</a:t>
          </a:r>
        </a:p>
      </dgm:t>
    </dgm:pt>
    <dgm:pt modelId="{F9D5608B-8F2F-46A4-9CE5-5265D82AE5F9}" type="parTrans" cxnId="{0225BC0F-2FA3-4755-95A3-79CBA4654AF4}">
      <dgm:prSet/>
      <dgm:spPr/>
      <dgm:t>
        <a:bodyPr/>
        <a:lstStyle/>
        <a:p>
          <a:endParaRPr lang="en-US"/>
        </a:p>
      </dgm:t>
    </dgm:pt>
    <dgm:pt modelId="{6AD096D8-32D6-4484-8402-0DF3028A6853}" type="sibTrans" cxnId="{0225BC0F-2FA3-4755-95A3-79CBA4654AF4}">
      <dgm:prSet/>
      <dgm:spPr/>
      <dgm:t>
        <a:bodyPr/>
        <a:lstStyle/>
        <a:p>
          <a:endParaRPr lang="en-US"/>
        </a:p>
      </dgm:t>
    </dgm:pt>
    <dgm:pt modelId="{D0277D40-B099-4097-B38F-8CE2B92DD51B}">
      <dgm:prSet custT="1"/>
      <dgm:spPr/>
      <dgm:t>
        <a:bodyPr/>
        <a:lstStyle/>
        <a:p>
          <a:r>
            <a:rPr lang="en-US" sz="2200" dirty="0">
              <a:latin typeface="Century Gothic" panose="020B0502020202020204" pitchFamily="34" charset="0"/>
            </a:rPr>
            <a:t>We will EMAIL you your expected supplement.</a:t>
          </a:r>
          <a:br>
            <a:rPr lang="en-US" sz="2200" dirty="0">
              <a:latin typeface="Century Gothic" panose="020B0502020202020204" pitchFamily="34" charset="0"/>
            </a:rPr>
          </a:br>
          <a:r>
            <a:rPr lang="en-US" sz="1400" dirty="0">
              <a:latin typeface="Century Gothic" panose="020B0502020202020204" pitchFamily="34" charset="0"/>
            </a:rPr>
            <a:t>You will have a certain date you’ll have to respond by if there’s any issues. </a:t>
          </a:r>
        </a:p>
      </dgm:t>
    </dgm:pt>
    <dgm:pt modelId="{E504E595-E821-4186-996D-8C903A4D90E0}" type="parTrans" cxnId="{4296FC8E-07BD-46CB-9132-E94A4216FEB8}">
      <dgm:prSet/>
      <dgm:spPr/>
      <dgm:t>
        <a:bodyPr/>
        <a:lstStyle/>
        <a:p>
          <a:endParaRPr lang="en-US"/>
        </a:p>
      </dgm:t>
    </dgm:pt>
    <dgm:pt modelId="{171C0497-0D4C-4A6F-B42A-9967D5209107}" type="sibTrans" cxnId="{4296FC8E-07BD-46CB-9132-E94A4216FEB8}">
      <dgm:prSet/>
      <dgm:spPr/>
      <dgm:t>
        <a:bodyPr/>
        <a:lstStyle/>
        <a:p>
          <a:endParaRPr lang="en-US"/>
        </a:p>
      </dgm:t>
    </dgm:pt>
    <dgm:pt modelId="{BEC26035-04F0-4BF8-823A-CA7FF1BC1C85}">
      <dgm:prSet/>
      <dgm:spPr/>
      <dgm:t>
        <a:bodyPr/>
        <a:lstStyle/>
        <a:p>
          <a:r>
            <a:rPr lang="en-US" dirty="0">
              <a:latin typeface="Century Gothic" panose="020B0502020202020204" pitchFamily="34" charset="0"/>
            </a:rPr>
            <a:t>Your supplement will be added to your last paycheck of the year.</a:t>
          </a:r>
        </a:p>
      </dgm:t>
    </dgm:pt>
    <dgm:pt modelId="{9B0E6A5B-2F0E-4863-A25B-3E2DDED04EE2}" type="parTrans" cxnId="{40A5418C-59B4-4915-B04E-BFB6CE0633F8}">
      <dgm:prSet/>
      <dgm:spPr/>
      <dgm:t>
        <a:bodyPr/>
        <a:lstStyle/>
        <a:p>
          <a:endParaRPr lang="en-US"/>
        </a:p>
      </dgm:t>
    </dgm:pt>
    <dgm:pt modelId="{47427EB0-0979-4AA6-9045-6270F2DCF514}" type="sibTrans" cxnId="{40A5418C-59B4-4915-B04E-BFB6CE0633F8}">
      <dgm:prSet/>
      <dgm:spPr/>
      <dgm:t>
        <a:bodyPr/>
        <a:lstStyle/>
        <a:p>
          <a:endParaRPr lang="en-US"/>
        </a:p>
      </dgm:t>
    </dgm:pt>
    <dgm:pt modelId="{C28E3577-2652-4159-9619-A1B36E90A5FC}" type="pres">
      <dgm:prSet presAssocID="{3F341E3B-4800-49EA-8ADE-7C138B4090F7}" presName="linear" presStyleCnt="0">
        <dgm:presLayoutVars>
          <dgm:animLvl val="lvl"/>
          <dgm:resizeHandles val="exact"/>
        </dgm:presLayoutVars>
      </dgm:prSet>
      <dgm:spPr/>
    </dgm:pt>
    <dgm:pt modelId="{2B4465A1-6234-42C8-9CF4-1A0BFACD0CEF}" type="pres">
      <dgm:prSet presAssocID="{C1AE01CA-FFA8-4727-9B7A-7CB671A51F1B}" presName="parentText" presStyleLbl="node1" presStyleIdx="0" presStyleCnt="4">
        <dgm:presLayoutVars>
          <dgm:chMax val="0"/>
          <dgm:bulletEnabled val="1"/>
        </dgm:presLayoutVars>
      </dgm:prSet>
      <dgm:spPr/>
    </dgm:pt>
    <dgm:pt modelId="{293B73A6-0FDE-439B-B70E-62503E73DE6F}" type="pres">
      <dgm:prSet presAssocID="{6D0612F2-2D95-4686-A35F-8539CCBBBED5}" presName="spacer" presStyleCnt="0"/>
      <dgm:spPr/>
    </dgm:pt>
    <dgm:pt modelId="{841A3D02-9171-406A-993A-8125FD74DACA}" type="pres">
      <dgm:prSet presAssocID="{DC9C9F9D-DA1A-4031-88E9-1FD6E59F23AB}" presName="parentText" presStyleLbl="node1" presStyleIdx="1" presStyleCnt="4">
        <dgm:presLayoutVars>
          <dgm:chMax val="0"/>
          <dgm:bulletEnabled val="1"/>
        </dgm:presLayoutVars>
      </dgm:prSet>
      <dgm:spPr/>
    </dgm:pt>
    <dgm:pt modelId="{9E733086-6E0F-41D0-9C91-B85F78A4833D}" type="pres">
      <dgm:prSet presAssocID="{6AD096D8-32D6-4484-8402-0DF3028A6853}" presName="spacer" presStyleCnt="0"/>
      <dgm:spPr/>
    </dgm:pt>
    <dgm:pt modelId="{422F5E42-0E68-49F5-9EE3-94405A48C2ED}" type="pres">
      <dgm:prSet presAssocID="{D0277D40-B099-4097-B38F-8CE2B92DD51B}" presName="parentText" presStyleLbl="node1" presStyleIdx="2" presStyleCnt="4">
        <dgm:presLayoutVars>
          <dgm:chMax val="0"/>
          <dgm:bulletEnabled val="1"/>
        </dgm:presLayoutVars>
      </dgm:prSet>
      <dgm:spPr/>
    </dgm:pt>
    <dgm:pt modelId="{91EA255E-A09F-4732-8CE5-880453119409}" type="pres">
      <dgm:prSet presAssocID="{171C0497-0D4C-4A6F-B42A-9967D5209107}" presName="spacer" presStyleCnt="0"/>
      <dgm:spPr/>
    </dgm:pt>
    <dgm:pt modelId="{A40D3DB1-EC4C-44AC-859D-5F7F358B0871}" type="pres">
      <dgm:prSet presAssocID="{BEC26035-04F0-4BF8-823A-CA7FF1BC1C85}" presName="parentText" presStyleLbl="node1" presStyleIdx="3" presStyleCnt="4">
        <dgm:presLayoutVars>
          <dgm:chMax val="0"/>
          <dgm:bulletEnabled val="1"/>
        </dgm:presLayoutVars>
      </dgm:prSet>
      <dgm:spPr/>
    </dgm:pt>
  </dgm:ptLst>
  <dgm:cxnLst>
    <dgm:cxn modelId="{0225BC0F-2FA3-4755-95A3-79CBA4654AF4}" srcId="{3F341E3B-4800-49EA-8ADE-7C138B4090F7}" destId="{DC9C9F9D-DA1A-4031-88E9-1FD6E59F23AB}" srcOrd="1" destOrd="0" parTransId="{F9D5608B-8F2F-46A4-9CE5-5265D82AE5F9}" sibTransId="{6AD096D8-32D6-4484-8402-0DF3028A6853}"/>
    <dgm:cxn modelId="{31842F15-F440-4C9E-B8D5-57E2E7F9C298}" type="presOf" srcId="{C1AE01CA-FFA8-4727-9B7A-7CB671A51F1B}" destId="{2B4465A1-6234-42C8-9CF4-1A0BFACD0CEF}" srcOrd="0" destOrd="0" presId="urn:microsoft.com/office/officeart/2005/8/layout/vList2"/>
    <dgm:cxn modelId="{E652501E-7FDF-4ED1-BBB3-118C045D9F2B}" type="presOf" srcId="{D0277D40-B099-4097-B38F-8CE2B92DD51B}" destId="{422F5E42-0E68-49F5-9EE3-94405A48C2ED}" srcOrd="0" destOrd="0" presId="urn:microsoft.com/office/officeart/2005/8/layout/vList2"/>
    <dgm:cxn modelId="{F58AF121-4FDE-4665-8EFE-DD25AAC0AE41}" type="presOf" srcId="{DC9C9F9D-DA1A-4031-88E9-1FD6E59F23AB}" destId="{841A3D02-9171-406A-993A-8125FD74DACA}" srcOrd="0" destOrd="0" presId="urn:microsoft.com/office/officeart/2005/8/layout/vList2"/>
    <dgm:cxn modelId="{B266AE48-195F-434A-87C7-5124F77F5924}" type="presOf" srcId="{BEC26035-04F0-4BF8-823A-CA7FF1BC1C85}" destId="{A40D3DB1-EC4C-44AC-859D-5F7F358B0871}" srcOrd="0" destOrd="0" presId="urn:microsoft.com/office/officeart/2005/8/layout/vList2"/>
    <dgm:cxn modelId="{3EF5076B-2CC1-4949-9445-6CE49DFA6365}" type="presOf" srcId="{3F341E3B-4800-49EA-8ADE-7C138B4090F7}" destId="{C28E3577-2652-4159-9619-A1B36E90A5FC}" srcOrd="0" destOrd="0" presId="urn:microsoft.com/office/officeart/2005/8/layout/vList2"/>
    <dgm:cxn modelId="{40A5418C-59B4-4915-B04E-BFB6CE0633F8}" srcId="{3F341E3B-4800-49EA-8ADE-7C138B4090F7}" destId="{BEC26035-04F0-4BF8-823A-CA7FF1BC1C85}" srcOrd="3" destOrd="0" parTransId="{9B0E6A5B-2F0E-4863-A25B-3E2DDED04EE2}" sibTransId="{47427EB0-0979-4AA6-9045-6270F2DCF514}"/>
    <dgm:cxn modelId="{4296FC8E-07BD-46CB-9132-E94A4216FEB8}" srcId="{3F341E3B-4800-49EA-8ADE-7C138B4090F7}" destId="{D0277D40-B099-4097-B38F-8CE2B92DD51B}" srcOrd="2" destOrd="0" parTransId="{E504E595-E821-4186-996D-8C903A4D90E0}" sibTransId="{171C0497-0D4C-4A6F-B42A-9967D5209107}"/>
    <dgm:cxn modelId="{0E1F6592-CA78-476C-B693-2E829C892E38}" srcId="{3F341E3B-4800-49EA-8ADE-7C138B4090F7}" destId="{C1AE01CA-FFA8-4727-9B7A-7CB671A51F1B}" srcOrd="0" destOrd="0" parTransId="{5170D1F1-8715-4D1E-9385-8674A6ACCD10}" sibTransId="{6D0612F2-2D95-4686-A35F-8539CCBBBED5}"/>
    <dgm:cxn modelId="{738D5A83-1F86-4E5C-B644-E98A124194ED}" type="presParOf" srcId="{C28E3577-2652-4159-9619-A1B36E90A5FC}" destId="{2B4465A1-6234-42C8-9CF4-1A0BFACD0CEF}" srcOrd="0" destOrd="0" presId="urn:microsoft.com/office/officeart/2005/8/layout/vList2"/>
    <dgm:cxn modelId="{5839CDB1-ADEB-4174-B103-DBB4F5CA073D}" type="presParOf" srcId="{C28E3577-2652-4159-9619-A1B36E90A5FC}" destId="{293B73A6-0FDE-439B-B70E-62503E73DE6F}" srcOrd="1" destOrd="0" presId="urn:microsoft.com/office/officeart/2005/8/layout/vList2"/>
    <dgm:cxn modelId="{F7CB0DE7-EBE3-4462-9E52-72B92303DCC3}" type="presParOf" srcId="{C28E3577-2652-4159-9619-A1B36E90A5FC}" destId="{841A3D02-9171-406A-993A-8125FD74DACA}" srcOrd="2" destOrd="0" presId="urn:microsoft.com/office/officeart/2005/8/layout/vList2"/>
    <dgm:cxn modelId="{F594CC67-4564-4D02-BD1F-BD31E8443073}" type="presParOf" srcId="{C28E3577-2652-4159-9619-A1B36E90A5FC}" destId="{9E733086-6E0F-41D0-9C91-B85F78A4833D}" srcOrd="3" destOrd="0" presId="urn:microsoft.com/office/officeart/2005/8/layout/vList2"/>
    <dgm:cxn modelId="{369F0B4F-CEBA-4CA4-8D96-263248DD934D}" type="presParOf" srcId="{C28E3577-2652-4159-9619-A1B36E90A5FC}" destId="{422F5E42-0E68-49F5-9EE3-94405A48C2ED}" srcOrd="4" destOrd="0" presId="urn:microsoft.com/office/officeart/2005/8/layout/vList2"/>
    <dgm:cxn modelId="{CDD977E8-D146-46C1-ABE3-8FBCCAC5063B}" type="presParOf" srcId="{C28E3577-2652-4159-9619-A1B36E90A5FC}" destId="{91EA255E-A09F-4732-8CE5-880453119409}" srcOrd="5" destOrd="0" presId="urn:microsoft.com/office/officeart/2005/8/layout/vList2"/>
    <dgm:cxn modelId="{BAE17E08-58EA-4179-8B88-EC90291FE17C}" type="presParOf" srcId="{C28E3577-2652-4159-9619-A1B36E90A5FC}" destId="{A40D3DB1-EC4C-44AC-859D-5F7F358B087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DD566E-6C77-468B-B089-3BB49747695E}"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9B6548FF-D782-4CB9-AA88-C0CE2A64F55B}">
      <dgm:prSet/>
      <dgm:spPr/>
      <dgm:t>
        <a:bodyPr/>
        <a:lstStyle/>
        <a:p>
          <a:pPr>
            <a:lnSpc>
              <a:spcPct val="100000"/>
            </a:lnSpc>
          </a:pPr>
          <a:r>
            <a:rPr lang="en-US" dirty="0"/>
            <a:t>Submit all wellness programs by FRIDAY, APRIL 25</a:t>
          </a:r>
        </a:p>
      </dgm:t>
    </dgm:pt>
    <dgm:pt modelId="{8C4A5351-5826-4C75-AE42-2846B9EFD391}" type="parTrans" cxnId="{6ECB1987-FAB1-4415-865F-9C2EFBEDE556}">
      <dgm:prSet/>
      <dgm:spPr/>
      <dgm:t>
        <a:bodyPr/>
        <a:lstStyle/>
        <a:p>
          <a:endParaRPr lang="en-US"/>
        </a:p>
      </dgm:t>
    </dgm:pt>
    <dgm:pt modelId="{A581A611-7AB3-4B6D-B0CA-CF8E67874EB4}" type="sibTrans" cxnId="{6ECB1987-FAB1-4415-865F-9C2EFBEDE556}">
      <dgm:prSet phldrT="1" phldr="0"/>
      <dgm:spPr/>
      <dgm:t>
        <a:bodyPr/>
        <a:lstStyle/>
        <a:p>
          <a:endParaRPr lang="en-US"/>
        </a:p>
      </dgm:t>
    </dgm:pt>
    <dgm:pt modelId="{97E1214B-3D08-414A-99F2-1A3757BA8D3D}">
      <dgm:prSet/>
      <dgm:spPr/>
      <dgm:t>
        <a:bodyPr/>
        <a:lstStyle/>
        <a:p>
          <a:pPr>
            <a:lnSpc>
              <a:spcPct val="100000"/>
            </a:lnSpc>
          </a:pPr>
          <a:r>
            <a:rPr lang="en-US"/>
            <a:t>If you have issues, email Brandon McIntosh mcintoshbra@pcsb.org </a:t>
          </a:r>
        </a:p>
      </dgm:t>
    </dgm:pt>
    <dgm:pt modelId="{ECEAB974-6880-404A-B95F-560A88724A73}" type="parTrans" cxnId="{ACF461A8-51AB-4CD5-A29E-FB4FFE93A269}">
      <dgm:prSet/>
      <dgm:spPr/>
      <dgm:t>
        <a:bodyPr/>
        <a:lstStyle/>
        <a:p>
          <a:endParaRPr lang="en-US"/>
        </a:p>
      </dgm:t>
    </dgm:pt>
    <dgm:pt modelId="{CCBC47A2-1D70-413C-8E4D-26091900D530}" type="sibTrans" cxnId="{ACF461A8-51AB-4CD5-A29E-FB4FFE93A269}">
      <dgm:prSet phldrT="2" phldr="0"/>
      <dgm:spPr/>
      <dgm:t>
        <a:bodyPr/>
        <a:lstStyle/>
        <a:p>
          <a:endParaRPr lang="en-US"/>
        </a:p>
      </dgm:t>
    </dgm:pt>
    <dgm:pt modelId="{419C7E7C-573A-49B8-998E-12498FBD27D8}">
      <dgm:prSet/>
      <dgm:spPr/>
      <dgm:t>
        <a:bodyPr/>
        <a:lstStyle/>
        <a:p>
          <a:pPr>
            <a:lnSpc>
              <a:spcPct val="100000"/>
            </a:lnSpc>
          </a:pPr>
          <a:r>
            <a:rPr lang="en-US"/>
            <a:t>We will email you next week with your expected stipend</a:t>
          </a:r>
        </a:p>
      </dgm:t>
    </dgm:pt>
    <dgm:pt modelId="{B86E49B6-9759-4771-9E6D-E75DDB995BC7}" type="parTrans" cxnId="{A5101BBC-B9A7-40EC-9719-F855353E49B2}">
      <dgm:prSet/>
      <dgm:spPr/>
      <dgm:t>
        <a:bodyPr/>
        <a:lstStyle/>
        <a:p>
          <a:endParaRPr lang="en-US"/>
        </a:p>
      </dgm:t>
    </dgm:pt>
    <dgm:pt modelId="{BC0FB141-37FB-49B6-BDC7-065D87DFD58D}" type="sibTrans" cxnId="{A5101BBC-B9A7-40EC-9719-F855353E49B2}">
      <dgm:prSet phldrT="3" phldr="0"/>
      <dgm:spPr/>
      <dgm:t>
        <a:bodyPr/>
        <a:lstStyle/>
        <a:p>
          <a:endParaRPr lang="en-US"/>
        </a:p>
      </dgm:t>
    </dgm:pt>
    <dgm:pt modelId="{902A6235-DCA8-4988-8706-857599F38548}">
      <dgm:prSet/>
      <dgm:spPr/>
      <dgm:t>
        <a:bodyPr/>
        <a:lstStyle/>
        <a:p>
          <a:pPr>
            <a:lnSpc>
              <a:spcPct val="100000"/>
            </a:lnSpc>
          </a:pPr>
          <a:r>
            <a:rPr lang="en-US" dirty="0"/>
            <a:t>Reach out by Friday with any questions. </a:t>
          </a:r>
        </a:p>
      </dgm:t>
    </dgm:pt>
    <dgm:pt modelId="{3CF83FFA-CA8F-41C5-B468-32D8A3512AD3}" type="parTrans" cxnId="{74EDC3B3-7A65-4783-8210-92EBCFA56A60}">
      <dgm:prSet/>
      <dgm:spPr/>
      <dgm:t>
        <a:bodyPr/>
        <a:lstStyle/>
        <a:p>
          <a:endParaRPr lang="en-US"/>
        </a:p>
      </dgm:t>
    </dgm:pt>
    <dgm:pt modelId="{C6337085-2BAF-4486-BE8E-8B53EA74CD5C}" type="sibTrans" cxnId="{74EDC3B3-7A65-4783-8210-92EBCFA56A60}">
      <dgm:prSet phldrT="4" phldr="0"/>
      <dgm:spPr/>
      <dgm:t>
        <a:bodyPr/>
        <a:lstStyle/>
        <a:p>
          <a:endParaRPr lang="en-US"/>
        </a:p>
      </dgm:t>
    </dgm:pt>
    <dgm:pt modelId="{622B6F71-FA4D-47BE-8B96-D20BB10A8D94}" type="pres">
      <dgm:prSet presAssocID="{0DDD566E-6C77-468B-B089-3BB49747695E}" presName="root" presStyleCnt="0">
        <dgm:presLayoutVars>
          <dgm:dir/>
          <dgm:resizeHandles val="exact"/>
        </dgm:presLayoutVars>
      </dgm:prSet>
      <dgm:spPr/>
    </dgm:pt>
    <dgm:pt modelId="{27D06E0A-BF7B-44CB-9F7D-63A6932EA173}" type="pres">
      <dgm:prSet presAssocID="{9B6548FF-D782-4CB9-AA88-C0CE2A64F55B}" presName="compNode" presStyleCnt="0"/>
      <dgm:spPr/>
    </dgm:pt>
    <dgm:pt modelId="{5CB7A8FA-ACCA-4248-BED7-EC83CF994F96}" type="pres">
      <dgm:prSet presAssocID="{9B6548FF-D782-4CB9-AA88-C0CE2A64F55B}" presName="bgRect" presStyleLbl="bgShp" presStyleIdx="0" presStyleCnt="4"/>
      <dgm:spPr/>
    </dgm:pt>
    <dgm:pt modelId="{F40E1A00-FEB0-4BD9-9954-763800FB221B}" type="pres">
      <dgm:prSet presAssocID="{9B6548FF-D782-4CB9-AA88-C0CE2A64F55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pple"/>
        </a:ext>
      </dgm:extLst>
    </dgm:pt>
    <dgm:pt modelId="{A0071A49-D26D-42F5-B450-045E25498504}" type="pres">
      <dgm:prSet presAssocID="{9B6548FF-D782-4CB9-AA88-C0CE2A64F55B}" presName="spaceRect" presStyleCnt="0"/>
      <dgm:spPr/>
    </dgm:pt>
    <dgm:pt modelId="{8D5D7A2F-3E2F-4A92-BBC5-7D7E7E149A39}" type="pres">
      <dgm:prSet presAssocID="{9B6548FF-D782-4CB9-AA88-C0CE2A64F55B}" presName="parTx" presStyleLbl="revTx" presStyleIdx="0" presStyleCnt="4">
        <dgm:presLayoutVars>
          <dgm:chMax val="0"/>
          <dgm:chPref val="0"/>
        </dgm:presLayoutVars>
      </dgm:prSet>
      <dgm:spPr/>
    </dgm:pt>
    <dgm:pt modelId="{D7884588-C57E-4E21-A859-30EC9833D020}" type="pres">
      <dgm:prSet presAssocID="{A581A611-7AB3-4B6D-B0CA-CF8E67874EB4}" presName="sibTrans" presStyleCnt="0"/>
      <dgm:spPr/>
    </dgm:pt>
    <dgm:pt modelId="{CDA6AC62-D0EA-41A1-9CEF-F127C13EFA4A}" type="pres">
      <dgm:prSet presAssocID="{97E1214B-3D08-414A-99F2-1A3757BA8D3D}" presName="compNode" presStyleCnt="0"/>
      <dgm:spPr/>
    </dgm:pt>
    <dgm:pt modelId="{A83ABB72-B8F1-41A5-977D-88DB9973B8EB}" type="pres">
      <dgm:prSet presAssocID="{97E1214B-3D08-414A-99F2-1A3757BA8D3D}" presName="bgRect" presStyleLbl="bgShp" presStyleIdx="1" presStyleCnt="4"/>
      <dgm:spPr/>
    </dgm:pt>
    <dgm:pt modelId="{46BFCF47-C784-4134-994F-016E4E985230}" type="pres">
      <dgm:prSet presAssocID="{97E1214B-3D08-414A-99F2-1A3757BA8D3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nvelope"/>
        </a:ext>
      </dgm:extLst>
    </dgm:pt>
    <dgm:pt modelId="{30F8A1E4-B6A6-4357-BD6A-A398C8510E1A}" type="pres">
      <dgm:prSet presAssocID="{97E1214B-3D08-414A-99F2-1A3757BA8D3D}" presName="spaceRect" presStyleCnt="0"/>
      <dgm:spPr/>
    </dgm:pt>
    <dgm:pt modelId="{325FCF38-F17A-46ED-A4A5-E61C73B14BA7}" type="pres">
      <dgm:prSet presAssocID="{97E1214B-3D08-414A-99F2-1A3757BA8D3D}" presName="parTx" presStyleLbl="revTx" presStyleIdx="1" presStyleCnt="4">
        <dgm:presLayoutVars>
          <dgm:chMax val="0"/>
          <dgm:chPref val="0"/>
        </dgm:presLayoutVars>
      </dgm:prSet>
      <dgm:spPr/>
    </dgm:pt>
    <dgm:pt modelId="{AF7903F7-E2EC-4221-90FB-1E4ECC46C055}" type="pres">
      <dgm:prSet presAssocID="{CCBC47A2-1D70-413C-8E4D-26091900D530}" presName="sibTrans" presStyleCnt="0"/>
      <dgm:spPr/>
    </dgm:pt>
    <dgm:pt modelId="{2D4B090B-60A5-4B9C-A3B9-4C370292D271}" type="pres">
      <dgm:prSet presAssocID="{419C7E7C-573A-49B8-998E-12498FBD27D8}" presName="compNode" presStyleCnt="0"/>
      <dgm:spPr/>
    </dgm:pt>
    <dgm:pt modelId="{0012DF11-5933-4EB9-973E-4D7E180F186A}" type="pres">
      <dgm:prSet presAssocID="{419C7E7C-573A-49B8-998E-12498FBD27D8}" presName="bgRect" presStyleLbl="bgShp" presStyleIdx="2" presStyleCnt="4"/>
      <dgm:spPr/>
    </dgm:pt>
    <dgm:pt modelId="{E5955A31-6583-4B06-8537-7589E961B28A}" type="pres">
      <dgm:prSet presAssocID="{419C7E7C-573A-49B8-998E-12498FBD27D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0AC83BF3-F57E-442F-A409-27E8DEDA3087}" type="pres">
      <dgm:prSet presAssocID="{419C7E7C-573A-49B8-998E-12498FBD27D8}" presName="spaceRect" presStyleCnt="0"/>
      <dgm:spPr/>
    </dgm:pt>
    <dgm:pt modelId="{B7680CF9-761A-41B6-808E-80F06ED9C357}" type="pres">
      <dgm:prSet presAssocID="{419C7E7C-573A-49B8-998E-12498FBD27D8}" presName="parTx" presStyleLbl="revTx" presStyleIdx="2" presStyleCnt="4">
        <dgm:presLayoutVars>
          <dgm:chMax val="0"/>
          <dgm:chPref val="0"/>
        </dgm:presLayoutVars>
      </dgm:prSet>
      <dgm:spPr/>
    </dgm:pt>
    <dgm:pt modelId="{B4B498F6-ECBD-4754-83F9-E79900BB2665}" type="pres">
      <dgm:prSet presAssocID="{BC0FB141-37FB-49B6-BDC7-065D87DFD58D}" presName="sibTrans" presStyleCnt="0"/>
      <dgm:spPr/>
    </dgm:pt>
    <dgm:pt modelId="{F6C93AC8-5D79-4167-AFBD-97BFF543DEBE}" type="pres">
      <dgm:prSet presAssocID="{902A6235-DCA8-4988-8706-857599F38548}" presName="compNode" presStyleCnt="0"/>
      <dgm:spPr/>
    </dgm:pt>
    <dgm:pt modelId="{30A9B360-8329-4D43-B1EE-F07E3AB5CABA}" type="pres">
      <dgm:prSet presAssocID="{902A6235-DCA8-4988-8706-857599F38548}" presName="bgRect" presStyleLbl="bgShp" presStyleIdx="3" presStyleCnt="4"/>
      <dgm:spPr/>
    </dgm:pt>
    <dgm:pt modelId="{9D0B564F-C48D-482E-8C6E-47498B5E3339}" type="pres">
      <dgm:prSet presAssocID="{902A6235-DCA8-4988-8706-857599F3854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lp"/>
        </a:ext>
      </dgm:extLst>
    </dgm:pt>
    <dgm:pt modelId="{632301FA-044F-4964-B96E-8F4C91775440}" type="pres">
      <dgm:prSet presAssocID="{902A6235-DCA8-4988-8706-857599F38548}" presName="spaceRect" presStyleCnt="0"/>
      <dgm:spPr/>
    </dgm:pt>
    <dgm:pt modelId="{69764F2D-B1BB-4B0E-B466-97C5F862F926}" type="pres">
      <dgm:prSet presAssocID="{902A6235-DCA8-4988-8706-857599F38548}" presName="parTx" presStyleLbl="revTx" presStyleIdx="3" presStyleCnt="4">
        <dgm:presLayoutVars>
          <dgm:chMax val="0"/>
          <dgm:chPref val="0"/>
        </dgm:presLayoutVars>
      </dgm:prSet>
      <dgm:spPr/>
    </dgm:pt>
  </dgm:ptLst>
  <dgm:cxnLst>
    <dgm:cxn modelId="{A902E916-CBFD-41A8-976A-7048868992BE}" type="presOf" srcId="{9B6548FF-D782-4CB9-AA88-C0CE2A64F55B}" destId="{8D5D7A2F-3E2F-4A92-BBC5-7D7E7E149A39}" srcOrd="0" destOrd="0" presId="urn:microsoft.com/office/officeart/2018/2/layout/IconVerticalSolidList"/>
    <dgm:cxn modelId="{44881362-7F00-41D3-9220-ACB3ECFA230D}" type="presOf" srcId="{0DDD566E-6C77-468B-B089-3BB49747695E}" destId="{622B6F71-FA4D-47BE-8B96-D20BB10A8D94}" srcOrd="0" destOrd="0" presId="urn:microsoft.com/office/officeart/2018/2/layout/IconVerticalSolidList"/>
    <dgm:cxn modelId="{E4DC7456-D123-489A-818F-1EBB73AA14B9}" type="presOf" srcId="{419C7E7C-573A-49B8-998E-12498FBD27D8}" destId="{B7680CF9-761A-41B6-808E-80F06ED9C357}" srcOrd="0" destOrd="0" presId="urn:microsoft.com/office/officeart/2018/2/layout/IconVerticalSolidList"/>
    <dgm:cxn modelId="{6ECB1987-FAB1-4415-865F-9C2EFBEDE556}" srcId="{0DDD566E-6C77-468B-B089-3BB49747695E}" destId="{9B6548FF-D782-4CB9-AA88-C0CE2A64F55B}" srcOrd="0" destOrd="0" parTransId="{8C4A5351-5826-4C75-AE42-2846B9EFD391}" sibTransId="{A581A611-7AB3-4B6D-B0CA-CF8E67874EB4}"/>
    <dgm:cxn modelId="{ACF461A8-51AB-4CD5-A29E-FB4FFE93A269}" srcId="{0DDD566E-6C77-468B-B089-3BB49747695E}" destId="{97E1214B-3D08-414A-99F2-1A3757BA8D3D}" srcOrd="1" destOrd="0" parTransId="{ECEAB974-6880-404A-B95F-560A88724A73}" sibTransId="{CCBC47A2-1D70-413C-8E4D-26091900D530}"/>
    <dgm:cxn modelId="{74EDC3B3-7A65-4783-8210-92EBCFA56A60}" srcId="{0DDD566E-6C77-468B-B089-3BB49747695E}" destId="{902A6235-DCA8-4988-8706-857599F38548}" srcOrd="3" destOrd="0" parTransId="{3CF83FFA-CA8F-41C5-B468-32D8A3512AD3}" sibTransId="{C6337085-2BAF-4486-BE8E-8B53EA74CD5C}"/>
    <dgm:cxn modelId="{A5101BBC-B9A7-40EC-9719-F855353E49B2}" srcId="{0DDD566E-6C77-468B-B089-3BB49747695E}" destId="{419C7E7C-573A-49B8-998E-12498FBD27D8}" srcOrd="2" destOrd="0" parTransId="{B86E49B6-9759-4771-9E6D-E75DDB995BC7}" sibTransId="{BC0FB141-37FB-49B6-BDC7-065D87DFD58D}"/>
    <dgm:cxn modelId="{BDA559E1-D26D-40DA-A671-5F5D9F6B1B21}" type="presOf" srcId="{97E1214B-3D08-414A-99F2-1A3757BA8D3D}" destId="{325FCF38-F17A-46ED-A4A5-E61C73B14BA7}" srcOrd="0" destOrd="0" presId="urn:microsoft.com/office/officeart/2018/2/layout/IconVerticalSolidList"/>
    <dgm:cxn modelId="{A78B15EE-F902-4265-81A5-0D574E8E319A}" type="presOf" srcId="{902A6235-DCA8-4988-8706-857599F38548}" destId="{69764F2D-B1BB-4B0E-B466-97C5F862F926}" srcOrd="0" destOrd="0" presId="urn:microsoft.com/office/officeart/2018/2/layout/IconVerticalSolidList"/>
    <dgm:cxn modelId="{55E12C68-4CEE-4C01-8EE7-B88DD9D68A18}" type="presParOf" srcId="{622B6F71-FA4D-47BE-8B96-D20BB10A8D94}" destId="{27D06E0A-BF7B-44CB-9F7D-63A6932EA173}" srcOrd="0" destOrd="0" presId="urn:microsoft.com/office/officeart/2018/2/layout/IconVerticalSolidList"/>
    <dgm:cxn modelId="{E61EF4B3-A4B6-4FDE-81DD-26DAF089273E}" type="presParOf" srcId="{27D06E0A-BF7B-44CB-9F7D-63A6932EA173}" destId="{5CB7A8FA-ACCA-4248-BED7-EC83CF994F96}" srcOrd="0" destOrd="0" presId="urn:microsoft.com/office/officeart/2018/2/layout/IconVerticalSolidList"/>
    <dgm:cxn modelId="{0A2FB2F4-F873-41BF-9436-246BDD562172}" type="presParOf" srcId="{27D06E0A-BF7B-44CB-9F7D-63A6932EA173}" destId="{F40E1A00-FEB0-4BD9-9954-763800FB221B}" srcOrd="1" destOrd="0" presId="urn:microsoft.com/office/officeart/2018/2/layout/IconVerticalSolidList"/>
    <dgm:cxn modelId="{86F3D6F6-97F5-415E-BF83-49297B7A2811}" type="presParOf" srcId="{27D06E0A-BF7B-44CB-9F7D-63A6932EA173}" destId="{A0071A49-D26D-42F5-B450-045E25498504}" srcOrd="2" destOrd="0" presId="urn:microsoft.com/office/officeart/2018/2/layout/IconVerticalSolidList"/>
    <dgm:cxn modelId="{44741DE0-8AEA-4D57-8EEC-D5577A807F39}" type="presParOf" srcId="{27D06E0A-BF7B-44CB-9F7D-63A6932EA173}" destId="{8D5D7A2F-3E2F-4A92-BBC5-7D7E7E149A39}" srcOrd="3" destOrd="0" presId="urn:microsoft.com/office/officeart/2018/2/layout/IconVerticalSolidList"/>
    <dgm:cxn modelId="{504085E2-3D2E-48A6-95B7-18E5CBBD97AA}" type="presParOf" srcId="{622B6F71-FA4D-47BE-8B96-D20BB10A8D94}" destId="{D7884588-C57E-4E21-A859-30EC9833D020}" srcOrd="1" destOrd="0" presId="urn:microsoft.com/office/officeart/2018/2/layout/IconVerticalSolidList"/>
    <dgm:cxn modelId="{3BEDC4CE-6C04-4D26-8DC3-603B9B8D95F6}" type="presParOf" srcId="{622B6F71-FA4D-47BE-8B96-D20BB10A8D94}" destId="{CDA6AC62-D0EA-41A1-9CEF-F127C13EFA4A}" srcOrd="2" destOrd="0" presId="urn:microsoft.com/office/officeart/2018/2/layout/IconVerticalSolidList"/>
    <dgm:cxn modelId="{18E9C83D-D7EC-4A92-9C41-E1F7B76D651E}" type="presParOf" srcId="{CDA6AC62-D0EA-41A1-9CEF-F127C13EFA4A}" destId="{A83ABB72-B8F1-41A5-977D-88DB9973B8EB}" srcOrd="0" destOrd="0" presId="urn:microsoft.com/office/officeart/2018/2/layout/IconVerticalSolidList"/>
    <dgm:cxn modelId="{A91FE803-DFCA-4F44-9620-AA87757C7A14}" type="presParOf" srcId="{CDA6AC62-D0EA-41A1-9CEF-F127C13EFA4A}" destId="{46BFCF47-C784-4134-994F-016E4E985230}" srcOrd="1" destOrd="0" presId="urn:microsoft.com/office/officeart/2018/2/layout/IconVerticalSolidList"/>
    <dgm:cxn modelId="{17E964CC-6B76-43AC-9BB8-508BB522F1EF}" type="presParOf" srcId="{CDA6AC62-D0EA-41A1-9CEF-F127C13EFA4A}" destId="{30F8A1E4-B6A6-4357-BD6A-A398C8510E1A}" srcOrd="2" destOrd="0" presId="urn:microsoft.com/office/officeart/2018/2/layout/IconVerticalSolidList"/>
    <dgm:cxn modelId="{29309F72-574A-47CE-926C-2FB0994968F6}" type="presParOf" srcId="{CDA6AC62-D0EA-41A1-9CEF-F127C13EFA4A}" destId="{325FCF38-F17A-46ED-A4A5-E61C73B14BA7}" srcOrd="3" destOrd="0" presId="urn:microsoft.com/office/officeart/2018/2/layout/IconVerticalSolidList"/>
    <dgm:cxn modelId="{01083EB6-A4FC-45BC-A02C-96547B199907}" type="presParOf" srcId="{622B6F71-FA4D-47BE-8B96-D20BB10A8D94}" destId="{AF7903F7-E2EC-4221-90FB-1E4ECC46C055}" srcOrd="3" destOrd="0" presId="urn:microsoft.com/office/officeart/2018/2/layout/IconVerticalSolidList"/>
    <dgm:cxn modelId="{4119292F-D5C2-473F-856E-A8B05B35977A}" type="presParOf" srcId="{622B6F71-FA4D-47BE-8B96-D20BB10A8D94}" destId="{2D4B090B-60A5-4B9C-A3B9-4C370292D271}" srcOrd="4" destOrd="0" presId="urn:microsoft.com/office/officeart/2018/2/layout/IconVerticalSolidList"/>
    <dgm:cxn modelId="{E44B50DE-7D85-424E-90D9-7362AAA38D28}" type="presParOf" srcId="{2D4B090B-60A5-4B9C-A3B9-4C370292D271}" destId="{0012DF11-5933-4EB9-973E-4D7E180F186A}" srcOrd="0" destOrd="0" presId="urn:microsoft.com/office/officeart/2018/2/layout/IconVerticalSolidList"/>
    <dgm:cxn modelId="{33851D8C-A702-431B-8552-84F536C55FF7}" type="presParOf" srcId="{2D4B090B-60A5-4B9C-A3B9-4C370292D271}" destId="{E5955A31-6583-4B06-8537-7589E961B28A}" srcOrd="1" destOrd="0" presId="urn:microsoft.com/office/officeart/2018/2/layout/IconVerticalSolidList"/>
    <dgm:cxn modelId="{B2E37DB9-FD35-4A10-9850-3699258F6795}" type="presParOf" srcId="{2D4B090B-60A5-4B9C-A3B9-4C370292D271}" destId="{0AC83BF3-F57E-442F-A409-27E8DEDA3087}" srcOrd="2" destOrd="0" presId="urn:microsoft.com/office/officeart/2018/2/layout/IconVerticalSolidList"/>
    <dgm:cxn modelId="{8454A87D-C2DB-4886-8E8F-5EC88B58137A}" type="presParOf" srcId="{2D4B090B-60A5-4B9C-A3B9-4C370292D271}" destId="{B7680CF9-761A-41B6-808E-80F06ED9C357}" srcOrd="3" destOrd="0" presId="urn:microsoft.com/office/officeart/2018/2/layout/IconVerticalSolidList"/>
    <dgm:cxn modelId="{5AFCA8B3-9738-49B1-91E8-8FCF2B76E2D5}" type="presParOf" srcId="{622B6F71-FA4D-47BE-8B96-D20BB10A8D94}" destId="{B4B498F6-ECBD-4754-83F9-E79900BB2665}" srcOrd="5" destOrd="0" presId="urn:microsoft.com/office/officeart/2018/2/layout/IconVerticalSolidList"/>
    <dgm:cxn modelId="{A3108623-CB89-4FF0-AEA5-4A8BEAAB8C8F}" type="presParOf" srcId="{622B6F71-FA4D-47BE-8B96-D20BB10A8D94}" destId="{F6C93AC8-5D79-4167-AFBD-97BFF543DEBE}" srcOrd="6" destOrd="0" presId="urn:microsoft.com/office/officeart/2018/2/layout/IconVerticalSolidList"/>
    <dgm:cxn modelId="{231BE2ED-6459-4C41-98B2-352BF6B22FAD}" type="presParOf" srcId="{F6C93AC8-5D79-4167-AFBD-97BFF543DEBE}" destId="{30A9B360-8329-4D43-B1EE-F07E3AB5CABA}" srcOrd="0" destOrd="0" presId="urn:microsoft.com/office/officeart/2018/2/layout/IconVerticalSolidList"/>
    <dgm:cxn modelId="{0797B219-46E6-4DDD-84A0-6C279BEEBF49}" type="presParOf" srcId="{F6C93AC8-5D79-4167-AFBD-97BFF543DEBE}" destId="{9D0B564F-C48D-482E-8C6E-47498B5E3339}" srcOrd="1" destOrd="0" presId="urn:microsoft.com/office/officeart/2018/2/layout/IconVerticalSolidList"/>
    <dgm:cxn modelId="{E066A9BF-3834-48A2-ACFF-8CAAE5F071DA}" type="presParOf" srcId="{F6C93AC8-5D79-4167-AFBD-97BFF543DEBE}" destId="{632301FA-044F-4964-B96E-8F4C91775440}" srcOrd="2" destOrd="0" presId="urn:microsoft.com/office/officeart/2018/2/layout/IconVerticalSolidList"/>
    <dgm:cxn modelId="{DA0DB9F8-94B8-4A1D-837D-33C3F24A284C}" type="presParOf" srcId="{F6C93AC8-5D79-4167-AFBD-97BFF543DEBE}" destId="{69764F2D-B1BB-4B0E-B466-97C5F862F92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465A1-6234-42C8-9CF4-1A0BFACD0CEF}">
      <dsp:nvSpPr>
        <dsp:cNvPr id="0" name=""/>
        <dsp:cNvSpPr/>
      </dsp:nvSpPr>
      <dsp:spPr>
        <a:xfrm>
          <a:off x="0" y="210559"/>
          <a:ext cx="6666833" cy="1193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Century Gothic" panose="020B0502020202020204" pitchFamily="34" charset="0"/>
            </a:rPr>
            <a:t>Submit all programs by this Friday, April 25 to Brandon!</a:t>
          </a:r>
        </a:p>
      </dsp:txBody>
      <dsp:txXfrm>
        <a:off x="58257" y="268816"/>
        <a:ext cx="6550319" cy="1076886"/>
      </dsp:txXfrm>
    </dsp:sp>
    <dsp:sp modelId="{841A3D02-9171-406A-993A-8125FD74DACA}">
      <dsp:nvSpPr>
        <dsp:cNvPr id="0" name=""/>
        <dsp:cNvSpPr/>
      </dsp:nvSpPr>
      <dsp:spPr>
        <a:xfrm>
          <a:off x="0" y="1490359"/>
          <a:ext cx="6666833" cy="1193400"/>
        </a:xfrm>
        <a:prstGeom prst="roundRect">
          <a:avLst/>
        </a:prstGeom>
        <a:gradFill rotWithShape="0">
          <a:gsLst>
            <a:gs pos="0">
              <a:schemeClr val="accent2">
                <a:hueOff val="-2945457"/>
                <a:satOff val="-33333"/>
                <a:lumOff val="10065"/>
                <a:alphaOff val="0"/>
                <a:satMod val="103000"/>
                <a:lumMod val="102000"/>
                <a:tint val="94000"/>
              </a:schemeClr>
            </a:gs>
            <a:gs pos="50000">
              <a:schemeClr val="accent2">
                <a:hueOff val="-2945457"/>
                <a:satOff val="-33333"/>
                <a:lumOff val="10065"/>
                <a:alphaOff val="0"/>
                <a:satMod val="110000"/>
                <a:lumMod val="100000"/>
                <a:shade val="100000"/>
              </a:schemeClr>
            </a:gs>
            <a:gs pos="100000">
              <a:schemeClr val="accent2">
                <a:hueOff val="-2945457"/>
                <a:satOff val="-33333"/>
                <a:lumOff val="100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Century Gothic" panose="020B0502020202020204" pitchFamily="34" charset="0"/>
            </a:rPr>
            <a:t>Our team will be approving organizing supplements</a:t>
          </a:r>
        </a:p>
      </dsp:txBody>
      <dsp:txXfrm>
        <a:off x="58257" y="1548616"/>
        <a:ext cx="6550319" cy="1076886"/>
      </dsp:txXfrm>
    </dsp:sp>
    <dsp:sp modelId="{422F5E42-0E68-49F5-9EE3-94405A48C2ED}">
      <dsp:nvSpPr>
        <dsp:cNvPr id="0" name=""/>
        <dsp:cNvSpPr/>
      </dsp:nvSpPr>
      <dsp:spPr>
        <a:xfrm>
          <a:off x="0" y="2770159"/>
          <a:ext cx="6666833" cy="1193400"/>
        </a:xfrm>
        <a:prstGeom prst="roundRect">
          <a:avLst/>
        </a:prstGeom>
        <a:gradFill rotWithShape="0">
          <a:gsLst>
            <a:gs pos="0">
              <a:schemeClr val="accent2">
                <a:hueOff val="-5890914"/>
                <a:satOff val="-66667"/>
                <a:lumOff val="20131"/>
                <a:alphaOff val="0"/>
                <a:satMod val="103000"/>
                <a:lumMod val="102000"/>
                <a:tint val="94000"/>
              </a:schemeClr>
            </a:gs>
            <a:gs pos="50000">
              <a:schemeClr val="accent2">
                <a:hueOff val="-5890914"/>
                <a:satOff val="-66667"/>
                <a:lumOff val="20131"/>
                <a:alphaOff val="0"/>
                <a:satMod val="110000"/>
                <a:lumMod val="100000"/>
                <a:shade val="100000"/>
              </a:schemeClr>
            </a:gs>
            <a:gs pos="100000">
              <a:schemeClr val="accent2">
                <a:hueOff val="-5890914"/>
                <a:satOff val="-66667"/>
                <a:lumOff val="201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Century Gothic" panose="020B0502020202020204" pitchFamily="34" charset="0"/>
            </a:rPr>
            <a:t>We will EMAIL you your expected supplement.</a:t>
          </a:r>
          <a:br>
            <a:rPr lang="en-US" sz="2200" kern="1200" dirty="0">
              <a:latin typeface="Century Gothic" panose="020B0502020202020204" pitchFamily="34" charset="0"/>
            </a:rPr>
          </a:br>
          <a:r>
            <a:rPr lang="en-US" sz="1400" kern="1200" dirty="0">
              <a:latin typeface="Century Gothic" panose="020B0502020202020204" pitchFamily="34" charset="0"/>
            </a:rPr>
            <a:t>You will have a certain date you’ll have to respond by if there’s any issues. </a:t>
          </a:r>
        </a:p>
      </dsp:txBody>
      <dsp:txXfrm>
        <a:off x="58257" y="2828416"/>
        <a:ext cx="6550319" cy="1076886"/>
      </dsp:txXfrm>
    </dsp:sp>
    <dsp:sp modelId="{A40D3DB1-EC4C-44AC-859D-5F7F358B0871}">
      <dsp:nvSpPr>
        <dsp:cNvPr id="0" name=""/>
        <dsp:cNvSpPr/>
      </dsp:nvSpPr>
      <dsp:spPr>
        <a:xfrm>
          <a:off x="0" y="4049960"/>
          <a:ext cx="6666833" cy="1193400"/>
        </a:xfrm>
        <a:prstGeom prst="roundRect">
          <a:avLst/>
        </a:prstGeom>
        <a:gradFill rotWithShape="0">
          <a:gsLst>
            <a:gs pos="0">
              <a:schemeClr val="accent2">
                <a:hueOff val="-8836371"/>
                <a:satOff val="-100000"/>
                <a:lumOff val="30196"/>
                <a:alphaOff val="0"/>
                <a:satMod val="103000"/>
                <a:lumMod val="102000"/>
                <a:tint val="94000"/>
              </a:schemeClr>
            </a:gs>
            <a:gs pos="50000">
              <a:schemeClr val="accent2">
                <a:hueOff val="-8836371"/>
                <a:satOff val="-100000"/>
                <a:lumOff val="30196"/>
                <a:alphaOff val="0"/>
                <a:satMod val="110000"/>
                <a:lumMod val="100000"/>
                <a:shade val="100000"/>
              </a:schemeClr>
            </a:gs>
            <a:gs pos="100000">
              <a:schemeClr val="accent2">
                <a:hueOff val="-8836371"/>
                <a:satOff val="-100000"/>
                <a:lumOff val="3019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Century Gothic" panose="020B0502020202020204" pitchFamily="34" charset="0"/>
            </a:rPr>
            <a:t>Your supplement will be added to your last paycheck of the year.</a:t>
          </a:r>
        </a:p>
      </dsp:txBody>
      <dsp:txXfrm>
        <a:off x="58257" y="4108217"/>
        <a:ext cx="6550319" cy="1076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7A8FA-ACCA-4248-BED7-EC83CF994F96}">
      <dsp:nvSpPr>
        <dsp:cNvPr id="0" name=""/>
        <dsp:cNvSpPr/>
      </dsp:nvSpPr>
      <dsp:spPr>
        <a:xfrm>
          <a:off x="0" y="1805"/>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40E1A00-FEB0-4BD9-9954-763800FB221B}">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D5D7A2F-3E2F-4A92-BBC5-7D7E7E149A39}">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Submit all wellness programs by FRIDAY, APRIL 25</a:t>
          </a:r>
        </a:p>
      </dsp:txBody>
      <dsp:txXfrm>
        <a:off x="1057183" y="1805"/>
        <a:ext cx="9458416" cy="915310"/>
      </dsp:txXfrm>
    </dsp:sp>
    <dsp:sp modelId="{A83ABB72-B8F1-41A5-977D-88DB9973B8EB}">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6BFCF47-C784-4134-994F-016E4E985230}">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25FCF38-F17A-46ED-A4A5-E61C73B14BA7}">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If you have issues, email Brandon McIntosh mcintoshbra@pcsb.org </a:t>
          </a:r>
        </a:p>
      </dsp:txBody>
      <dsp:txXfrm>
        <a:off x="1057183" y="1145944"/>
        <a:ext cx="9458416" cy="915310"/>
      </dsp:txXfrm>
    </dsp:sp>
    <dsp:sp modelId="{0012DF11-5933-4EB9-973E-4D7E180F186A}">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5955A31-6583-4B06-8537-7589E961B28A}">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7680CF9-761A-41B6-808E-80F06ED9C357}">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We will email you next week with your expected stipend</a:t>
          </a:r>
        </a:p>
      </dsp:txBody>
      <dsp:txXfrm>
        <a:off x="1057183" y="2290082"/>
        <a:ext cx="9458416" cy="915310"/>
      </dsp:txXfrm>
    </dsp:sp>
    <dsp:sp modelId="{30A9B360-8329-4D43-B1EE-F07E3AB5CABA}">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D0B564F-C48D-482E-8C6E-47498B5E3339}">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9764F2D-B1BB-4B0E-B466-97C5F862F926}">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Reach out by Friday with any questions. </a:t>
          </a:r>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0.29614</cdr:x>
      <cdr:y>0.54503</cdr:y>
    </cdr:from>
    <cdr:to>
      <cdr:x>0.5</cdr:x>
      <cdr:y>0.65228</cdr:y>
    </cdr:to>
    <cdr:sp macro="" textlink="">
      <cdr:nvSpPr>
        <cdr:cNvPr id="2" name="TextBox 1">
          <a:extLst xmlns:a="http://schemas.openxmlformats.org/drawingml/2006/main">
            <a:ext uri="{FF2B5EF4-FFF2-40B4-BE49-F238E27FC236}">
              <a16:creationId xmlns:a16="http://schemas.microsoft.com/office/drawing/2014/main" id="{2A7580A9-4A6A-4429-A494-8944321ECABA}"/>
            </a:ext>
          </a:extLst>
        </cdr:cNvPr>
        <cdr:cNvSpPr txBox="1"/>
      </cdr:nvSpPr>
      <cdr:spPr>
        <a:xfrm xmlns:a="http://schemas.openxmlformats.org/drawingml/2006/main">
          <a:off x="850365" y="1246300"/>
          <a:ext cx="585403" cy="2452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bg1"/>
              </a:solidFill>
            </a:rPr>
            <a:t>88.5%</a:t>
          </a:r>
        </a:p>
      </cdr:txBody>
    </cdr:sp>
  </cdr:relSizeAnchor>
  <cdr:relSizeAnchor xmlns:cdr="http://schemas.openxmlformats.org/drawingml/2006/chartDrawing">
    <cdr:from>
      <cdr:x>0.13847</cdr:x>
      <cdr:y>0.18078</cdr:y>
    </cdr:from>
    <cdr:to>
      <cdr:x>0.36725</cdr:x>
      <cdr:y>0.33351</cdr:y>
    </cdr:to>
    <cdr:sp macro="" textlink="">
      <cdr:nvSpPr>
        <cdr:cNvPr id="3" name="TextBox 1">
          <a:extLst xmlns:a="http://schemas.openxmlformats.org/drawingml/2006/main">
            <a:ext uri="{FF2B5EF4-FFF2-40B4-BE49-F238E27FC236}">
              <a16:creationId xmlns:a16="http://schemas.microsoft.com/office/drawing/2014/main" id="{FD018700-49DF-4970-B60B-0D47B4304228}"/>
            </a:ext>
          </a:extLst>
        </cdr:cNvPr>
        <cdr:cNvSpPr txBox="1"/>
      </cdr:nvSpPr>
      <cdr:spPr>
        <a:xfrm xmlns:a="http://schemas.openxmlformats.org/drawingml/2006/main">
          <a:off x="397635" y="413392"/>
          <a:ext cx="656950" cy="3492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bg1"/>
              </a:solidFill>
            </a:rPr>
            <a:t>11.5%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D0A6A00F-351A-4D76-837B-C100167855A0}" type="datetimeFigureOut">
              <a:rPr lang="en-US" smtClean="0"/>
              <a:t>04/23/25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1AB85DAE-EAAF-4BCB-A2A6-4F58CDB99BD5}" type="slidenum">
              <a:rPr lang="en-US" smtClean="0"/>
              <a:t>‹#›</a:t>
            </a:fld>
            <a:endParaRPr lang="en-US"/>
          </a:p>
        </p:txBody>
      </p:sp>
    </p:spTree>
    <p:extLst>
      <p:ext uri="{BB962C8B-B14F-4D97-AF65-F5344CB8AC3E}">
        <p14:creationId xmlns:p14="http://schemas.microsoft.com/office/powerpoint/2010/main" val="44971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financial programs </a:t>
            </a:r>
          </a:p>
        </p:txBody>
      </p:sp>
      <p:sp>
        <p:nvSpPr>
          <p:cNvPr id="4" name="Slide Number Placeholder 3"/>
          <p:cNvSpPr>
            <a:spLocks noGrp="1"/>
          </p:cNvSpPr>
          <p:nvPr>
            <p:ph type="sldNum" sz="quarter" idx="5"/>
          </p:nvPr>
        </p:nvSpPr>
        <p:spPr/>
        <p:txBody>
          <a:bodyPr/>
          <a:lstStyle/>
          <a:p>
            <a:fld id="{1AB85DAE-EAAF-4BCB-A2A6-4F58CDB99BD5}" type="slidenum">
              <a:rPr lang="en-US" smtClean="0"/>
              <a:t>22</a:t>
            </a:fld>
            <a:endParaRPr lang="en-US"/>
          </a:p>
        </p:txBody>
      </p:sp>
    </p:spTree>
    <p:extLst>
      <p:ext uri="{BB962C8B-B14F-4D97-AF65-F5344CB8AC3E}">
        <p14:creationId xmlns:p14="http://schemas.microsoft.com/office/powerpoint/2010/main" val="48607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3F836-6096-4C77-AB47-49294427F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4ABF2-165F-24E9-6179-FFCDF5072E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FEFA8-8844-BDA8-6143-7E1AC372479F}"/>
              </a:ext>
            </a:extLst>
          </p:cNvPr>
          <p:cNvSpPr>
            <a:spLocks noGrp="1"/>
          </p:cNvSpPr>
          <p:nvPr>
            <p:ph type="body" idx="1"/>
          </p:nvPr>
        </p:nvSpPr>
        <p:spPr/>
        <p:txBody>
          <a:bodyPr/>
          <a:lstStyle/>
          <a:p>
            <a:r>
              <a:rPr lang="en-US" dirty="0"/>
              <a:t>4 financial programs </a:t>
            </a:r>
          </a:p>
        </p:txBody>
      </p:sp>
      <p:sp>
        <p:nvSpPr>
          <p:cNvPr id="4" name="Slide Number Placeholder 3">
            <a:extLst>
              <a:ext uri="{FF2B5EF4-FFF2-40B4-BE49-F238E27FC236}">
                <a16:creationId xmlns:a16="http://schemas.microsoft.com/office/drawing/2014/main" id="{2BD1CFBE-4EBE-0819-6EF6-FB292D238BFD}"/>
              </a:ext>
            </a:extLst>
          </p:cNvPr>
          <p:cNvSpPr>
            <a:spLocks noGrp="1"/>
          </p:cNvSpPr>
          <p:nvPr>
            <p:ph type="sldNum" sz="quarter" idx="5"/>
          </p:nvPr>
        </p:nvSpPr>
        <p:spPr/>
        <p:txBody>
          <a:bodyPr/>
          <a:lstStyle/>
          <a:p>
            <a:fld id="{1AB85DAE-EAAF-4BCB-A2A6-4F58CDB99BD5}" type="slidenum">
              <a:rPr lang="en-US" smtClean="0"/>
              <a:t>23</a:t>
            </a:fld>
            <a:endParaRPr lang="en-US"/>
          </a:p>
        </p:txBody>
      </p:sp>
    </p:spTree>
    <p:extLst>
      <p:ext uri="{BB962C8B-B14F-4D97-AF65-F5344CB8AC3E}">
        <p14:creationId xmlns:p14="http://schemas.microsoft.com/office/powerpoint/2010/main" val="917589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B85DAE-EAAF-4BCB-A2A6-4F58CDB99BD5}" type="slidenum">
              <a:rPr lang="en-US" smtClean="0"/>
              <a:t>36</a:t>
            </a:fld>
            <a:endParaRPr lang="en-US"/>
          </a:p>
        </p:txBody>
      </p:sp>
    </p:spTree>
    <p:extLst>
      <p:ext uri="{BB962C8B-B14F-4D97-AF65-F5344CB8AC3E}">
        <p14:creationId xmlns:p14="http://schemas.microsoft.com/office/powerpoint/2010/main" val="415522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4F35-1BB8-41D3-B5B5-8805F79415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A5ABF-E2F0-4C40-8186-6640D2BEA3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DFB976-838A-4874-8712-54431E20D8C9}"/>
              </a:ext>
            </a:extLst>
          </p:cNvPr>
          <p:cNvSpPr>
            <a:spLocks noGrp="1"/>
          </p:cNvSpPr>
          <p:nvPr>
            <p:ph type="dt" sz="half" idx="10"/>
          </p:nvPr>
        </p:nvSpPr>
        <p:spPr/>
        <p:txBody>
          <a:bodyPr/>
          <a:lstStyle/>
          <a:p>
            <a:fld id="{9AB3A824-1A51-4B26-AD58-A6D8E14F6C04}" type="datetimeFigureOut">
              <a:rPr lang="en-US" smtClean="0"/>
              <a:t>04/23/25</a:t>
            </a:fld>
            <a:endParaRPr lang="en-US" dirty="0"/>
          </a:p>
        </p:txBody>
      </p:sp>
      <p:sp>
        <p:nvSpPr>
          <p:cNvPr id="5" name="Footer Placeholder 4">
            <a:extLst>
              <a:ext uri="{FF2B5EF4-FFF2-40B4-BE49-F238E27FC236}">
                <a16:creationId xmlns:a16="http://schemas.microsoft.com/office/drawing/2014/main" id="{A0381968-4292-4002-98CB-2DC23175D190}"/>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D3F84CDE-2613-460B-AF28-D0E5598EA90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3977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EEDD3-CFC5-4A8F-9F45-BB9F94467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81DF23-D81D-4C1E-B86C-1C7A2282EA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12BE9-0192-4899-8B40-24E7FAB7E994}"/>
              </a:ext>
            </a:extLst>
          </p:cNvPr>
          <p:cNvSpPr>
            <a:spLocks noGrp="1"/>
          </p:cNvSpPr>
          <p:nvPr>
            <p:ph type="dt" sz="half" idx="10"/>
          </p:nvPr>
        </p:nvSpPr>
        <p:spPr/>
        <p:txBody>
          <a:bodyPr/>
          <a:lstStyle/>
          <a:p>
            <a:fld id="{D857E33E-8B18-4087-B112-809917729534}" type="datetimeFigureOut">
              <a:rPr lang="en-US" smtClean="0"/>
              <a:t>04/23/25</a:t>
            </a:fld>
            <a:endParaRPr lang="en-US" dirty="0"/>
          </a:p>
        </p:txBody>
      </p:sp>
      <p:sp>
        <p:nvSpPr>
          <p:cNvPr id="5" name="Footer Placeholder 4">
            <a:extLst>
              <a:ext uri="{FF2B5EF4-FFF2-40B4-BE49-F238E27FC236}">
                <a16:creationId xmlns:a16="http://schemas.microsoft.com/office/drawing/2014/main" id="{1C6032FB-2837-492D-9EF6-6018B15F35FB}"/>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FD9A63BB-B044-4514-AE24-A561DD1519E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28567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B66C2D-3779-486A-B4A4-77BACC912B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26F577-8473-4AE5-A500-44EF90B600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A92DC-464E-4F3E-8DC5-E188FE230772}"/>
              </a:ext>
            </a:extLst>
          </p:cNvPr>
          <p:cNvSpPr>
            <a:spLocks noGrp="1"/>
          </p:cNvSpPr>
          <p:nvPr>
            <p:ph type="dt" sz="half" idx="10"/>
          </p:nvPr>
        </p:nvSpPr>
        <p:spPr/>
        <p:txBody>
          <a:bodyPr/>
          <a:lstStyle/>
          <a:p>
            <a:fld id="{D3FFE419-2371-464F-8239-3959401C3561}" type="datetimeFigureOut">
              <a:rPr lang="en-US" smtClean="0"/>
              <a:t>04/23/25</a:t>
            </a:fld>
            <a:endParaRPr lang="en-US" dirty="0"/>
          </a:p>
        </p:txBody>
      </p:sp>
      <p:sp>
        <p:nvSpPr>
          <p:cNvPr id="5" name="Footer Placeholder 4">
            <a:extLst>
              <a:ext uri="{FF2B5EF4-FFF2-40B4-BE49-F238E27FC236}">
                <a16:creationId xmlns:a16="http://schemas.microsoft.com/office/drawing/2014/main" id="{A3134C70-FA12-47CA-85B3-8955290D4F3D}"/>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B06A00AA-DCD0-4694-9B35-686974A495C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470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5289E-2506-4E33-8488-73758180C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950046-BE1C-4810-9B1C-F1FF655CB4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7BC41-9EBA-4B06-84A2-29202B149CBD}"/>
              </a:ext>
            </a:extLst>
          </p:cNvPr>
          <p:cNvSpPr>
            <a:spLocks noGrp="1"/>
          </p:cNvSpPr>
          <p:nvPr>
            <p:ph type="dt" sz="half" idx="10"/>
          </p:nvPr>
        </p:nvSpPr>
        <p:spPr/>
        <p:txBody>
          <a:bodyPr/>
          <a:lstStyle/>
          <a:p>
            <a:fld id="{97D162C4-EDD9-4389-A98B-B87ECEA2A816}" type="datetimeFigureOut">
              <a:rPr lang="en-US" smtClean="0"/>
              <a:t>04/23/25</a:t>
            </a:fld>
            <a:endParaRPr lang="en-US" dirty="0"/>
          </a:p>
        </p:txBody>
      </p:sp>
      <p:sp>
        <p:nvSpPr>
          <p:cNvPr id="5" name="Footer Placeholder 4">
            <a:extLst>
              <a:ext uri="{FF2B5EF4-FFF2-40B4-BE49-F238E27FC236}">
                <a16:creationId xmlns:a16="http://schemas.microsoft.com/office/drawing/2014/main" id="{46C625A4-77DB-42C4-B164-30A6266452AD}"/>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C0A2F077-939D-42B9-BC4B-2B8D6ECA96D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6102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31B3-1366-4E8E-A0D7-6CEB0ED140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222907-0F3E-4C4E-94F0-1AAD94D43C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6B1059-75A1-4EF6-B504-283ADFA97DEC}"/>
              </a:ext>
            </a:extLst>
          </p:cNvPr>
          <p:cNvSpPr>
            <a:spLocks noGrp="1"/>
          </p:cNvSpPr>
          <p:nvPr>
            <p:ph type="dt" sz="half" idx="10"/>
          </p:nvPr>
        </p:nvSpPr>
        <p:spPr/>
        <p:txBody>
          <a:bodyPr/>
          <a:lstStyle/>
          <a:p>
            <a:fld id="{3E5059C3-6A89-4494-99FF-5A4D6FFD50EB}" type="datetimeFigureOut">
              <a:rPr lang="en-US" smtClean="0"/>
              <a:t>04/23/25</a:t>
            </a:fld>
            <a:endParaRPr lang="en-US" dirty="0"/>
          </a:p>
        </p:txBody>
      </p:sp>
      <p:sp>
        <p:nvSpPr>
          <p:cNvPr id="5" name="Footer Placeholder 4">
            <a:extLst>
              <a:ext uri="{FF2B5EF4-FFF2-40B4-BE49-F238E27FC236}">
                <a16:creationId xmlns:a16="http://schemas.microsoft.com/office/drawing/2014/main" id="{F0524267-EE2E-460B-B616-DDB23F3E542F}"/>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AD3A388D-80CA-4791-B8BF-AF8F4FF5FE5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694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44746-9107-4438-93A3-61F6C5AB7F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EA0BB6-E92B-486C-B3DB-A9D1A24FBB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084DE2-02F8-4E0F-B405-A55CE1ECAC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99E73E-16A4-4726-9E4E-692C20073A64}"/>
              </a:ext>
            </a:extLst>
          </p:cNvPr>
          <p:cNvSpPr>
            <a:spLocks noGrp="1"/>
          </p:cNvSpPr>
          <p:nvPr>
            <p:ph type="dt" sz="half" idx="10"/>
          </p:nvPr>
        </p:nvSpPr>
        <p:spPr/>
        <p:txBody>
          <a:bodyPr/>
          <a:lstStyle/>
          <a:p>
            <a:fld id="{CA954B2F-12DE-47F5-8894-472B206D2E1E}" type="datetimeFigureOut">
              <a:rPr lang="en-US" smtClean="0"/>
              <a:t>04/23/25</a:t>
            </a:fld>
            <a:endParaRPr lang="en-US" dirty="0"/>
          </a:p>
        </p:txBody>
      </p:sp>
      <p:sp>
        <p:nvSpPr>
          <p:cNvPr id="6" name="Footer Placeholder 5">
            <a:extLst>
              <a:ext uri="{FF2B5EF4-FFF2-40B4-BE49-F238E27FC236}">
                <a16:creationId xmlns:a16="http://schemas.microsoft.com/office/drawing/2014/main" id="{D79E4FF5-855F-475E-B1DD-4C4F383271B5}"/>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a16="http://schemas.microsoft.com/office/drawing/2014/main" id="{C44D2E17-C535-4A6F-878B-4A3E2E20D61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37011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D32F-5722-4041-AB14-010949AB06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34FF9B-A8E8-4981-9234-10D33B16EC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A4DA6B-9580-472A-B058-709C9DF48F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0FF0C3-4A71-492E-AEF2-983B46DA14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9E8FF4-525E-41ED-AB50-1EBB6D0EC9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B3C2B4-7A4A-4E51-8A64-AF55B4E2AF26}"/>
              </a:ext>
            </a:extLst>
          </p:cNvPr>
          <p:cNvSpPr>
            <a:spLocks noGrp="1"/>
          </p:cNvSpPr>
          <p:nvPr>
            <p:ph type="dt" sz="half" idx="10"/>
          </p:nvPr>
        </p:nvSpPr>
        <p:spPr/>
        <p:txBody>
          <a:bodyPr/>
          <a:lstStyle/>
          <a:p>
            <a:fld id="{3F30E46F-7819-4ACF-B48B-48222C2ACC88}" type="datetimeFigureOut">
              <a:rPr lang="en-US" smtClean="0"/>
              <a:t>04/23/25</a:t>
            </a:fld>
            <a:endParaRPr lang="en-US" dirty="0"/>
          </a:p>
        </p:txBody>
      </p:sp>
      <p:sp>
        <p:nvSpPr>
          <p:cNvPr id="8" name="Footer Placeholder 7">
            <a:extLst>
              <a:ext uri="{FF2B5EF4-FFF2-40B4-BE49-F238E27FC236}">
                <a16:creationId xmlns:a16="http://schemas.microsoft.com/office/drawing/2014/main" id="{A43AABC9-2C5B-4198-B668-FDA65A9092F4}"/>
              </a:ext>
            </a:extLst>
          </p:cNvPr>
          <p:cNvSpPr>
            <a:spLocks noGrp="1"/>
          </p:cNvSpPr>
          <p:nvPr>
            <p:ph type="ftr" sz="quarter" idx="11"/>
          </p:nvPr>
        </p:nvSpPr>
        <p:spPr/>
        <p:txBody>
          <a:bodyPr/>
          <a:lstStyle/>
          <a:p>
            <a:r>
              <a:rPr lang="en-US"/>
              <a:t>
              </a:t>
            </a:r>
            <a:endParaRPr lang="en-US" dirty="0"/>
          </a:p>
        </p:txBody>
      </p:sp>
      <p:sp>
        <p:nvSpPr>
          <p:cNvPr id="9" name="Slide Number Placeholder 8">
            <a:extLst>
              <a:ext uri="{FF2B5EF4-FFF2-40B4-BE49-F238E27FC236}">
                <a16:creationId xmlns:a16="http://schemas.microsoft.com/office/drawing/2014/main" id="{E734AAE2-28BE-4621-96A8-3C026671CA6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2172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EE47-55AC-4603-923E-84884284D6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429618-6DF3-4ECC-B9F2-382C9319CF51}"/>
              </a:ext>
            </a:extLst>
          </p:cNvPr>
          <p:cNvSpPr>
            <a:spLocks noGrp="1"/>
          </p:cNvSpPr>
          <p:nvPr>
            <p:ph type="dt" sz="half" idx="10"/>
          </p:nvPr>
        </p:nvSpPr>
        <p:spPr/>
        <p:txBody>
          <a:bodyPr/>
          <a:lstStyle/>
          <a:p>
            <a:fld id="{1FAF3416-4057-4DAA-829D-4CA07428D088}" type="datetimeFigureOut">
              <a:rPr lang="en-US" smtClean="0"/>
              <a:t>04/23/25</a:t>
            </a:fld>
            <a:endParaRPr lang="en-US" dirty="0"/>
          </a:p>
        </p:txBody>
      </p:sp>
      <p:sp>
        <p:nvSpPr>
          <p:cNvPr id="4" name="Footer Placeholder 3">
            <a:extLst>
              <a:ext uri="{FF2B5EF4-FFF2-40B4-BE49-F238E27FC236}">
                <a16:creationId xmlns:a16="http://schemas.microsoft.com/office/drawing/2014/main" id="{D412CCF5-DC8E-4212-81EA-05C6B4E901B2}"/>
              </a:ext>
            </a:extLst>
          </p:cNvPr>
          <p:cNvSpPr>
            <a:spLocks noGrp="1"/>
          </p:cNvSpPr>
          <p:nvPr>
            <p:ph type="ftr" sz="quarter" idx="11"/>
          </p:nvPr>
        </p:nvSpPr>
        <p:spPr/>
        <p:txBody>
          <a:bodyPr/>
          <a:lstStyle/>
          <a:p>
            <a:r>
              <a:rPr lang="en-US"/>
              <a:t>
              </a:t>
            </a:r>
            <a:endParaRPr lang="en-US" dirty="0"/>
          </a:p>
        </p:txBody>
      </p:sp>
      <p:sp>
        <p:nvSpPr>
          <p:cNvPr id="5" name="Slide Number Placeholder 4">
            <a:extLst>
              <a:ext uri="{FF2B5EF4-FFF2-40B4-BE49-F238E27FC236}">
                <a16:creationId xmlns:a16="http://schemas.microsoft.com/office/drawing/2014/main" id="{A11149B3-7004-482C-80E2-67D722D70FC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4543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0EF4CC-3067-4D7C-A0A9-5EEC80EFE1DA}"/>
              </a:ext>
            </a:extLst>
          </p:cNvPr>
          <p:cNvSpPr>
            <a:spLocks noGrp="1"/>
          </p:cNvSpPr>
          <p:nvPr>
            <p:ph type="dt" sz="half" idx="10"/>
          </p:nvPr>
        </p:nvSpPr>
        <p:spPr/>
        <p:txBody>
          <a:bodyPr/>
          <a:lstStyle/>
          <a:p>
            <a:fld id="{921D9284-D300-4297-87F7-E791DCC15DB1}" type="datetimeFigureOut">
              <a:rPr lang="en-US" smtClean="0"/>
              <a:t>04/23/25</a:t>
            </a:fld>
            <a:endParaRPr lang="en-US" dirty="0"/>
          </a:p>
        </p:txBody>
      </p:sp>
      <p:sp>
        <p:nvSpPr>
          <p:cNvPr id="3" name="Footer Placeholder 2">
            <a:extLst>
              <a:ext uri="{FF2B5EF4-FFF2-40B4-BE49-F238E27FC236}">
                <a16:creationId xmlns:a16="http://schemas.microsoft.com/office/drawing/2014/main" id="{EC92D46E-D45F-46B6-B431-206C637958E1}"/>
              </a:ext>
            </a:extLst>
          </p:cNvPr>
          <p:cNvSpPr>
            <a:spLocks noGrp="1"/>
          </p:cNvSpPr>
          <p:nvPr>
            <p:ph type="ftr" sz="quarter" idx="11"/>
          </p:nvPr>
        </p:nvSpPr>
        <p:spPr/>
        <p:txBody>
          <a:bodyPr/>
          <a:lstStyle/>
          <a:p>
            <a:r>
              <a:rPr lang="en-US"/>
              <a:t>
              </a:t>
            </a:r>
            <a:endParaRPr lang="en-US" dirty="0"/>
          </a:p>
        </p:txBody>
      </p:sp>
      <p:sp>
        <p:nvSpPr>
          <p:cNvPr id="4" name="Slide Number Placeholder 3">
            <a:extLst>
              <a:ext uri="{FF2B5EF4-FFF2-40B4-BE49-F238E27FC236}">
                <a16:creationId xmlns:a16="http://schemas.microsoft.com/office/drawing/2014/main" id="{96163F59-2E50-428A-9507-2D2C0BA502B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731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39E44-AEC5-4C87-8CAB-E12D9C35A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71B2BB-4391-4DCE-9EE3-3A820245E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01B1E-C770-410F-8958-D478E0DDB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4A83DD-D08D-477F-9436-6B5C9D828DD0}"/>
              </a:ext>
            </a:extLst>
          </p:cNvPr>
          <p:cNvSpPr>
            <a:spLocks noGrp="1"/>
          </p:cNvSpPr>
          <p:nvPr>
            <p:ph type="dt" sz="half" idx="10"/>
          </p:nvPr>
        </p:nvSpPr>
        <p:spPr/>
        <p:txBody>
          <a:bodyPr/>
          <a:lstStyle/>
          <a:p>
            <a:fld id="{37D525BB-DA17-4BA0-B3C8-3AC3ABC827E6}" type="datetimeFigureOut">
              <a:rPr lang="en-US" smtClean="0"/>
              <a:t>04/23/25</a:t>
            </a:fld>
            <a:endParaRPr lang="en-US" dirty="0"/>
          </a:p>
        </p:txBody>
      </p:sp>
      <p:sp>
        <p:nvSpPr>
          <p:cNvPr id="6" name="Footer Placeholder 5">
            <a:extLst>
              <a:ext uri="{FF2B5EF4-FFF2-40B4-BE49-F238E27FC236}">
                <a16:creationId xmlns:a16="http://schemas.microsoft.com/office/drawing/2014/main" id="{B93AD0D7-235E-4162-8A18-7ED1A306B306}"/>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a16="http://schemas.microsoft.com/office/drawing/2014/main" id="{A49A6D5E-FA43-4132-AEE0-E7CAC4BD503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284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E9B11-9208-44DE-8B6B-C18632268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DB2C5C-F6A5-4D42-9712-2246E16349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ECA567-2166-4ABC-8F2A-3414782D2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8974D3-1B1E-44F7-B0EF-24ADB4A79030}"/>
              </a:ext>
            </a:extLst>
          </p:cNvPr>
          <p:cNvSpPr>
            <a:spLocks noGrp="1"/>
          </p:cNvSpPr>
          <p:nvPr>
            <p:ph type="dt" sz="half" idx="10"/>
          </p:nvPr>
        </p:nvSpPr>
        <p:spPr/>
        <p:txBody>
          <a:bodyPr/>
          <a:lstStyle/>
          <a:p>
            <a:fld id="{B16C4C9A-3960-41CF-A4E9-2A8FB932454B}" type="datetimeFigureOut">
              <a:rPr lang="en-US" smtClean="0"/>
              <a:t>04/23/25</a:t>
            </a:fld>
            <a:endParaRPr lang="en-US" dirty="0"/>
          </a:p>
        </p:txBody>
      </p:sp>
      <p:sp>
        <p:nvSpPr>
          <p:cNvPr id="6" name="Footer Placeholder 5">
            <a:extLst>
              <a:ext uri="{FF2B5EF4-FFF2-40B4-BE49-F238E27FC236}">
                <a16:creationId xmlns:a16="http://schemas.microsoft.com/office/drawing/2014/main" id="{9367CEDA-028E-4BD6-B17A-E2D71BFA888F}"/>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a16="http://schemas.microsoft.com/office/drawing/2014/main" id="{5FAA46E8-A676-46D6-B0BD-80F20914A05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271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A257F-F4B9-4615-8BC7-4172A0AEC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900F84-CBB4-45D4-A48F-ECF16EDF61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A0408-8DAE-419C-AF55-1B9A2636F0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C1C18-307B-4F68-A007-B5B542270E8D}" type="datetimeFigureOut">
              <a:rPr lang="en-US" smtClean="0"/>
              <a:t>04/23/25</a:t>
            </a:fld>
            <a:endParaRPr lang="en-US" dirty="0"/>
          </a:p>
        </p:txBody>
      </p:sp>
      <p:sp>
        <p:nvSpPr>
          <p:cNvPr id="5" name="Footer Placeholder 4">
            <a:extLst>
              <a:ext uri="{FF2B5EF4-FFF2-40B4-BE49-F238E27FC236}">
                <a16:creationId xmlns:a16="http://schemas.microsoft.com/office/drawing/2014/main" id="{A3D9AA17-997C-450E-B13E-DF0436A722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endParaRPr lang="en-US" dirty="0"/>
          </a:p>
        </p:txBody>
      </p:sp>
      <p:sp>
        <p:nvSpPr>
          <p:cNvPr id="6" name="Slide Number Placeholder 5">
            <a:extLst>
              <a:ext uri="{FF2B5EF4-FFF2-40B4-BE49-F238E27FC236}">
                <a16:creationId xmlns:a16="http://schemas.microsoft.com/office/drawing/2014/main" id="{0DC2B1D5-99E8-4724-B6B4-9431B4372B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11573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mcintoshbra@pcsb.org"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mcintoshbra@pcsb.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mailto:nutritionsupport@pcsb.org" TargetMode="External"/><Relationship Id="rId3" Type="http://schemas.openxmlformats.org/officeDocument/2006/relationships/image" Target="../media/image4.svg"/><Relationship Id="rId7" Type="http://schemas.openxmlformats.org/officeDocument/2006/relationships/hyperlink" Target="mailto:pcs.riversd@pcsb.org"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mailto:pcs.oconnellj@pcsb.org" TargetMode="External"/><Relationship Id="rId5" Type="http://schemas.openxmlformats.org/officeDocument/2006/relationships/hyperlink" Target="mailto:mcintoshbra@pcsb.org" TargetMode="External"/><Relationship Id="rId4" Type="http://schemas.openxmlformats.org/officeDocument/2006/relationships/hyperlink" Target="mailto:hillca@pcsb.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nutritionsupport@pcsb.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mailto:pcs.belcastrog@pcsb.org" TargetMode="Externa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hyperlink" Target="mailto:pcs.riversd@pcsb.org" TargetMode="Externa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adventhealthmobilemammography.co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hyperlink" Target="mailto:support@limeade.com"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hillca@pcsb.org"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hyperlink" Target="mailto:mcintoshbra@pcsb.org" TargetMode="Externa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86FD7672-78BE-4D6F-A711-2CDB79B52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ight Triangle 3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AC673-546F-4874-AA54-39F8AF051214}"/>
              </a:ext>
            </a:extLst>
          </p:cNvPr>
          <p:cNvSpPr>
            <a:spLocks noGrp="1"/>
          </p:cNvSpPr>
          <p:nvPr>
            <p:ph type="ctrTitle"/>
          </p:nvPr>
        </p:nvSpPr>
        <p:spPr>
          <a:xfrm>
            <a:off x="8029293" y="806364"/>
            <a:ext cx="3354636" cy="2847413"/>
          </a:xfrm>
        </p:spPr>
        <p:txBody>
          <a:bodyPr anchor="b">
            <a:normAutofit/>
          </a:bodyPr>
          <a:lstStyle/>
          <a:p>
            <a:pPr algn="l"/>
            <a:r>
              <a:rPr lang="en-US" dirty="0"/>
              <a:t>Employee Wellness Champion </a:t>
            </a:r>
            <a:endParaRPr lang="en-US"/>
          </a:p>
        </p:txBody>
      </p:sp>
      <p:sp>
        <p:nvSpPr>
          <p:cNvPr id="3" name="Subtitle 2">
            <a:extLst>
              <a:ext uri="{FF2B5EF4-FFF2-40B4-BE49-F238E27FC236}">
                <a16:creationId xmlns:a16="http://schemas.microsoft.com/office/drawing/2014/main" id="{4570698B-0C92-47C1-8510-AC4EE918E707}"/>
              </a:ext>
            </a:extLst>
          </p:cNvPr>
          <p:cNvSpPr>
            <a:spLocks noGrp="1"/>
          </p:cNvSpPr>
          <p:nvPr>
            <p:ph type="subTitle" idx="1"/>
          </p:nvPr>
        </p:nvSpPr>
        <p:spPr>
          <a:xfrm>
            <a:off x="8029293" y="3703250"/>
            <a:ext cx="2435507" cy="1122750"/>
          </a:xfrm>
        </p:spPr>
        <p:txBody>
          <a:bodyPr anchor="t">
            <a:normAutofit/>
          </a:bodyPr>
          <a:lstStyle/>
          <a:p>
            <a:pPr algn="l"/>
            <a:r>
              <a:rPr lang="en-US" sz="2000" dirty="0"/>
              <a:t>2024-2025</a:t>
            </a:r>
          </a:p>
          <a:p>
            <a:pPr algn="l"/>
            <a:r>
              <a:rPr lang="en-US" sz="2000" b="1" dirty="0"/>
              <a:t>Year-end Meeting</a:t>
            </a:r>
          </a:p>
        </p:txBody>
      </p:sp>
      <p:pic>
        <p:nvPicPr>
          <p:cNvPr id="6" name="Picture 5" descr="A logo with a person in the middle&#10;&#10;Description automatically generated">
            <a:extLst>
              <a:ext uri="{FF2B5EF4-FFF2-40B4-BE49-F238E27FC236}">
                <a16:creationId xmlns:a16="http://schemas.microsoft.com/office/drawing/2014/main" id="{977CD954-F737-BB46-B56A-158EA195415B}"/>
              </a:ext>
            </a:extLst>
          </p:cNvPr>
          <p:cNvPicPr>
            <a:picLocks noChangeAspect="1"/>
          </p:cNvPicPr>
          <p:nvPr/>
        </p:nvPicPr>
        <p:blipFill>
          <a:blip r:embed="rId2"/>
          <a:stretch>
            <a:fillRect/>
          </a:stretch>
        </p:blipFill>
        <p:spPr>
          <a:xfrm>
            <a:off x="1296558" y="1500652"/>
            <a:ext cx="5604636" cy="3839178"/>
          </a:xfrm>
          <a:prstGeom prst="rect">
            <a:avLst/>
          </a:prstGeom>
        </p:spPr>
      </p:pic>
      <p:sp>
        <p:nvSpPr>
          <p:cNvPr id="4" name="TextBox 3">
            <a:extLst>
              <a:ext uri="{FF2B5EF4-FFF2-40B4-BE49-F238E27FC236}">
                <a16:creationId xmlns:a16="http://schemas.microsoft.com/office/drawing/2014/main" id="{70CC91B1-7314-CD6A-65FB-1F8FC28CC11C}"/>
              </a:ext>
            </a:extLst>
          </p:cNvPr>
          <p:cNvSpPr txBox="1"/>
          <p:nvPr/>
        </p:nvSpPr>
        <p:spPr>
          <a:xfrm>
            <a:off x="1162878" y="5635487"/>
            <a:ext cx="6381784" cy="369332"/>
          </a:xfrm>
          <a:prstGeom prst="rect">
            <a:avLst/>
          </a:prstGeom>
          <a:noFill/>
        </p:spPr>
        <p:txBody>
          <a:bodyPr wrap="square" rtlCol="0">
            <a:spAutoFit/>
          </a:bodyPr>
          <a:lstStyle/>
          <a:p>
            <a:pPr algn="ctr"/>
            <a:r>
              <a:rPr lang="en-US" dirty="0">
                <a:latin typeface="Century Gothic" panose="020B0502020202020204" pitchFamily="34" charset="0"/>
              </a:rPr>
              <a:t>To sign in, please put your name in the chat!</a:t>
            </a:r>
          </a:p>
        </p:txBody>
      </p:sp>
    </p:spTree>
    <p:extLst>
      <p:ext uri="{BB962C8B-B14F-4D97-AF65-F5344CB8AC3E}">
        <p14:creationId xmlns:p14="http://schemas.microsoft.com/office/powerpoint/2010/main" val="131563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B3200-603C-2BBA-BB66-E716B752C8C5}"/>
              </a:ext>
            </a:extLst>
          </p:cNvPr>
          <p:cNvSpPr>
            <a:spLocks noGrp="1"/>
          </p:cNvSpPr>
          <p:nvPr>
            <p:ph type="title"/>
          </p:nvPr>
        </p:nvSpPr>
        <p:spPr>
          <a:xfrm>
            <a:off x="1524000" y="1293338"/>
            <a:ext cx="9144000" cy="3274592"/>
          </a:xfrm>
        </p:spPr>
        <p:txBody>
          <a:bodyPr vert="horz" lIns="91440" tIns="45720" rIns="91440" bIns="45720" rtlCol="0" anchor="ctr">
            <a:normAutofit fontScale="90000"/>
          </a:bodyPr>
          <a:lstStyle/>
          <a:p>
            <a:pPr algn="ctr"/>
            <a:r>
              <a:rPr lang="en-US" sz="7200" kern="1200" dirty="0">
                <a:solidFill>
                  <a:schemeClr val="tx1"/>
                </a:solidFill>
                <a:latin typeface="Century Gothic" panose="020B0502020202020204" pitchFamily="34" charset="0"/>
              </a:rPr>
              <a:t>What’s one thing you learned from the financial presentation?</a:t>
            </a:r>
          </a:p>
        </p:txBody>
      </p:sp>
      <p:sp>
        <p:nvSpPr>
          <p:cNvPr id="3" name="Content Placeholder 2">
            <a:extLst>
              <a:ext uri="{FF2B5EF4-FFF2-40B4-BE49-F238E27FC236}">
                <a16:creationId xmlns:a16="http://schemas.microsoft.com/office/drawing/2014/main" id="{1E094268-17FE-6F4A-FBB1-BA0DEA49AD70}"/>
              </a:ext>
            </a:extLst>
          </p:cNvPr>
          <p:cNvSpPr>
            <a:spLocks noGrp="1"/>
          </p:cNvSpPr>
          <p:nvPr>
            <p:ph idx="1"/>
          </p:nvPr>
        </p:nvSpPr>
        <p:spPr>
          <a:xfrm>
            <a:off x="1524000" y="5514052"/>
            <a:ext cx="9144000" cy="651910"/>
          </a:xfrm>
        </p:spPr>
        <p:txBody>
          <a:bodyPr vert="horz" lIns="91440" tIns="45720" rIns="91440" bIns="45720" rtlCol="0" anchor="ctr">
            <a:normAutofit/>
          </a:bodyPr>
          <a:lstStyle/>
          <a:p>
            <a:pPr marL="0" indent="0" algn="ctr">
              <a:buNone/>
            </a:pPr>
            <a:r>
              <a:rPr lang="en-US" sz="2400" kern="1200" dirty="0">
                <a:solidFill>
                  <a:schemeClr val="tx1"/>
                </a:solidFill>
                <a:latin typeface="Century Gothic" panose="020B0502020202020204" pitchFamily="34" charset="0"/>
              </a:rPr>
              <a:t>Enter in chat.</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80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 page with a pen on top">
            <a:extLst>
              <a:ext uri="{FF2B5EF4-FFF2-40B4-BE49-F238E27FC236}">
                <a16:creationId xmlns:a16="http://schemas.microsoft.com/office/drawing/2014/main" id="{82E64195-8C15-5676-78CD-69708C0B982D}"/>
              </a:ext>
            </a:extLst>
          </p:cNvPr>
          <p:cNvPicPr>
            <a:picLocks noChangeAspect="1"/>
          </p:cNvPicPr>
          <p:nvPr/>
        </p:nvPicPr>
        <p:blipFill>
          <a:blip r:embed="rId2"/>
          <a:srcRect t="9091" r="23298"/>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042C11-CF47-B173-CDB3-F6E442FAF427}"/>
              </a:ext>
            </a:extLst>
          </p:cNvPr>
          <p:cNvSpPr>
            <a:spLocks noGrp="1"/>
          </p:cNvSpPr>
          <p:nvPr>
            <p:ph type="title"/>
          </p:nvPr>
        </p:nvSpPr>
        <p:spPr>
          <a:xfrm>
            <a:off x="423718" y="291631"/>
            <a:ext cx="5926281" cy="1846041"/>
          </a:xfrm>
        </p:spPr>
        <p:txBody>
          <a:bodyPr vert="horz" lIns="91440" tIns="45720" rIns="91440" bIns="45720" rtlCol="0" anchor="b">
            <a:normAutofit/>
          </a:bodyPr>
          <a:lstStyle/>
          <a:p>
            <a:r>
              <a:rPr lang="en-US" sz="4800" dirty="0">
                <a:latin typeface="Century Gothic" panose="020B0502020202020204" pitchFamily="34" charset="0"/>
              </a:rPr>
              <a:t>Last day to report programs:</a:t>
            </a:r>
          </a:p>
        </p:txBody>
      </p:sp>
      <p:sp>
        <p:nvSpPr>
          <p:cNvPr id="3" name="Content Placeholder 2">
            <a:extLst>
              <a:ext uri="{FF2B5EF4-FFF2-40B4-BE49-F238E27FC236}">
                <a16:creationId xmlns:a16="http://schemas.microsoft.com/office/drawing/2014/main" id="{AC6E94F2-8388-9CC1-3D31-C1C09A1760D0}"/>
              </a:ext>
            </a:extLst>
          </p:cNvPr>
          <p:cNvSpPr>
            <a:spLocks noGrp="1"/>
          </p:cNvSpPr>
          <p:nvPr>
            <p:ph idx="1"/>
          </p:nvPr>
        </p:nvSpPr>
        <p:spPr>
          <a:xfrm>
            <a:off x="458169" y="2295939"/>
            <a:ext cx="7263431" cy="4270430"/>
          </a:xfrm>
        </p:spPr>
        <p:txBody>
          <a:bodyPr vert="horz" lIns="91440" tIns="45720" rIns="91440" bIns="45720" rtlCol="0">
            <a:normAutofit/>
          </a:bodyPr>
          <a:lstStyle/>
          <a:p>
            <a:pPr marL="0" indent="0">
              <a:buNone/>
            </a:pPr>
            <a:r>
              <a:rPr lang="en-US" b="1" dirty="0">
                <a:latin typeface="Century Gothic" panose="020B0502020202020204" pitchFamily="34" charset="0"/>
              </a:rPr>
              <a:t>FRIDAY, APRIL 25!!!!</a:t>
            </a:r>
          </a:p>
          <a:p>
            <a:pPr marL="0" indent="0">
              <a:buNone/>
            </a:pPr>
            <a:endParaRPr lang="en-US" sz="1600" dirty="0">
              <a:latin typeface="Century Gothic" panose="020B0502020202020204" pitchFamily="34" charset="0"/>
            </a:endParaRPr>
          </a:p>
          <a:p>
            <a:r>
              <a:rPr lang="en-US" dirty="0">
                <a:latin typeface="Century Gothic" panose="020B0502020202020204" pitchFamily="34" charset="0"/>
              </a:rPr>
              <a:t>Email Brandon McIntosh </a:t>
            </a:r>
            <a:r>
              <a:rPr lang="en-US" dirty="0">
                <a:latin typeface="Century Gothic" panose="020B0502020202020204" pitchFamily="34" charset="0"/>
                <a:hlinkClick r:id="rId3"/>
              </a:rPr>
              <a:t>mcintoshbra@pcsb.org</a:t>
            </a:r>
            <a:r>
              <a:rPr lang="en-US" dirty="0">
                <a:latin typeface="Century Gothic" panose="020B0502020202020204" pitchFamily="34" charset="0"/>
              </a:rPr>
              <a:t> your proof of completion. </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8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8EF119-1F23-8D36-F92D-C71B81A176B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kern="1200">
                <a:solidFill>
                  <a:schemeClr val="tx1"/>
                </a:solidFill>
                <a:latin typeface="+mj-lt"/>
                <a:ea typeface="+mj-ea"/>
                <a:cs typeface="+mj-cs"/>
              </a:rPr>
              <a:t>Submit all proof of completions to </a:t>
            </a:r>
            <a:r>
              <a:rPr lang="en-US" sz="3000" kern="1200">
                <a:solidFill>
                  <a:schemeClr val="tx1"/>
                </a:solidFill>
                <a:latin typeface="+mj-lt"/>
                <a:ea typeface="+mj-ea"/>
                <a:cs typeface="+mj-cs"/>
                <a:hlinkClick r:id="rId2"/>
              </a:rPr>
              <a:t>mcintoshbra@pcsb.org</a:t>
            </a:r>
            <a:endParaRPr lang="en-US" sz="3000" kern="1200">
              <a:solidFill>
                <a:schemeClr val="tx1"/>
              </a:solidFill>
              <a:latin typeface="+mj-lt"/>
              <a:ea typeface="+mj-ea"/>
              <a:cs typeface="+mj-cs"/>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screen shot of a form&#10;&#10;AI-generated content may be incorrect.">
            <a:extLst>
              <a:ext uri="{FF2B5EF4-FFF2-40B4-BE49-F238E27FC236}">
                <a16:creationId xmlns:a16="http://schemas.microsoft.com/office/drawing/2014/main" id="{C1833326-2386-ECEA-CBA3-ECEFC22BDBF9}"/>
              </a:ext>
            </a:extLst>
          </p:cNvPr>
          <p:cNvPicPr>
            <a:picLocks noChangeAspect="1"/>
          </p:cNvPicPr>
          <p:nvPr/>
        </p:nvPicPr>
        <p:blipFill>
          <a:blip r:embed="rId3"/>
          <a:stretch>
            <a:fillRect/>
          </a:stretch>
        </p:blipFill>
        <p:spPr>
          <a:xfrm>
            <a:off x="5778315" y="625683"/>
            <a:ext cx="5018948" cy="5455380"/>
          </a:xfrm>
          <a:prstGeom prst="rect">
            <a:avLst/>
          </a:prstGeom>
          <a:ln>
            <a:solidFill>
              <a:schemeClr val="tx1"/>
            </a:solidFill>
          </a:ln>
        </p:spPr>
      </p:pic>
    </p:spTree>
    <p:extLst>
      <p:ext uri="{BB962C8B-B14F-4D97-AF65-F5344CB8AC3E}">
        <p14:creationId xmlns:p14="http://schemas.microsoft.com/office/powerpoint/2010/main" val="1041918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B4669F-5773-CD10-62EB-ED72043BAAE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0FE138C-3335-AE78-9C19-5A8AA0829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 page with a pen on top">
            <a:extLst>
              <a:ext uri="{FF2B5EF4-FFF2-40B4-BE49-F238E27FC236}">
                <a16:creationId xmlns:a16="http://schemas.microsoft.com/office/drawing/2014/main" id="{07F3CF3B-5B91-CA85-9DB4-954A953763AC}"/>
              </a:ext>
            </a:extLst>
          </p:cNvPr>
          <p:cNvPicPr>
            <a:picLocks noChangeAspect="1"/>
          </p:cNvPicPr>
          <p:nvPr/>
        </p:nvPicPr>
        <p:blipFill>
          <a:blip r:embed="rId2"/>
          <a:srcRect t="9091" r="23298"/>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712490A6-D9D9-8DF2-8F09-DB41BD259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571985-4F2E-D6E8-81E5-B56592196007}"/>
              </a:ext>
            </a:extLst>
          </p:cNvPr>
          <p:cNvSpPr>
            <a:spLocks noGrp="1"/>
          </p:cNvSpPr>
          <p:nvPr>
            <p:ph type="title"/>
          </p:nvPr>
        </p:nvSpPr>
        <p:spPr>
          <a:xfrm>
            <a:off x="477980" y="1122363"/>
            <a:ext cx="4449619" cy="3204134"/>
          </a:xfrm>
        </p:spPr>
        <p:txBody>
          <a:bodyPr vert="horz" lIns="91440" tIns="45720" rIns="91440" bIns="45720" rtlCol="0" anchor="b">
            <a:normAutofit/>
          </a:bodyPr>
          <a:lstStyle/>
          <a:p>
            <a:r>
              <a:rPr lang="en-US" sz="4800" dirty="0">
                <a:latin typeface="Century Gothic" panose="020B0502020202020204" pitchFamily="34" charset="0"/>
              </a:rPr>
              <a:t>Last day to use budget is</a:t>
            </a:r>
          </a:p>
        </p:txBody>
      </p:sp>
      <p:sp>
        <p:nvSpPr>
          <p:cNvPr id="3" name="Content Placeholder 2">
            <a:extLst>
              <a:ext uri="{FF2B5EF4-FFF2-40B4-BE49-F238E27FC236}">
                <a16:creationId xmlns:a16="http://schemas.microsoft.com/office/drawing/2014/main" id="{47521259-B144-415B-9DF7-7F0E92220555}"/>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3600" b="1" dirty="0">
                <a:latin typeface="Century Gothic" panose="020B0502020202020204" pitchFamily="34" charset="0"/>
              </a:rPr>
              <a:t>May 15, 2025</a:t>
            </a:r>
          </a:p>
        </p:txBody>
      </p:sp>
      <p:sp>
        <p:nvSpPr>
          <p:cNvPr id="20" name="Rectangle 19">
            <a:extLst>
              <a:ext uri="{FF2B5EF4-FFF2-40B4-BE49-F238E27FC236}">
                <a16:creationId xmlns:a16="http://schemas.microsoft.com/office/drawing/2014/main" id="{07BC260C-082E-F764-13E5-2F4146C84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D32B00E5-DBB4-504F-AA36-F10C2084E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4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19BA3-7568-5EF3-B1B2-F3D602DF18C4}"/>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latin typeface="Century Gothic" panose="020B0502020202020204" pitchFamily="34" charset="0"/>
              </a:rPr>
              <a:t>Schedule</a:t>
            </a:r>
          </a:p>
        </p:txBody>
      </p:sp>
      <p:graphicFrame>
        <p:nvGraphicFramePr>
          <p:cNvPr id="5" name="Content Placeholder 2">
            <a:extLst>
              <a:ext uri="{FF2B5EF4-FFF2-40B4-BE49-F238E27FC236}">
                <a16:creationId xmlns:a16="http://schemas.microsoft.com/office/drawing/2014/main" id="{641AD12D-BD0B-A420-35B9-A0C399882F1A}"/>
              </a:ext>
            </a:extLst>
          </p:cNvPr>
          <p:cNvGraphicFramePr>
            <a:graphicFrameLocks noGrp="1"/>
          </p:cNvGraphicFramePr>
          <p:nvPr>
            <p:ph idx="1"/>
            <p:extLst>
              <p:ext uri="{D42A27DB-BD31-4B8C-83A1-F6EECF244321}">
                <p14:modId xmlns:p14="http://schemas.microsoft.com/office/powerpoint/2010/main" val="104020239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5891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C3C634-9235-7802-9BFD-1930D966EACC}"/>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Champion Program Highlights!</a:t>
            </a:r>
          </a:p>
        </p:txBody>
      </p:sp>
    </p:spTree>
    <p:extLst>
      <p:ext uri="{BB962C8B-B14F-4D97-AF65-F5344CB8AC3E}">
        <p14:creationId xmlns:p14="http://schemas.microsoft.com/office/powerpoint/2010/main" val="280793980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6266B2D-7BA4-972B-7C92-4A29693DC7DD}"/>
              </a:ext>
            </a:extLst>
          </p:cNvPr>
          <p:cNvSpPr/>
          <p:nvPr/>
        </p:nvSpPr>
        <p:spPr>
          <a:xfrm>
            <a:off x="0" y="0"/>
            <a:ext cx="12192000"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oster with text and images&#10;&#10;AI-generated content may be incorrect.">
            <a:extLst>
              <a:ext uri="{FF2B5EF4-FFF2-40B4-BE49-F238E27FC236}">
                <a16:creationId xmlns:a16="http://schemas.microsoft.com/office/drawing/2014/main" id="{F081A13E-DC33-EB86-4E75-C3C34607A4E3}"/>
              </a:ext>
            </a:extLst>
          </p:cNvPr>
          <p:cNvPicPr>
            <a:picLocks noGrp="1" noChangeAspect="1"/>
          </p:cNvPicPr>
          <p:nvPr>
            <p:ph idx="1"/>
          </p:nvPr>
        </p:nvPicPr>
        <p:blipFill>
          <a:blip r:embed="rId2"/>
          <a:stretch>
            <a:fillRect/>
          </a:stretch>
        </p:blipFill>
        <p:spPr>
          <a:xfrm rot="5400000">
            <a:off x="9322712" y="3593111"/>
            <a:ext cx="3120205" cy="2340154"/>
          </a:xfrm>
        </p:spPr>
      </p:pic>
      <p:pic>
        <p:nvPicPr>
          <p:cNvPr id="7" name="Picture 6" descr="A group of people sitting in a room&#10;&#10;AI-generated content may be incorrect.">
            <a:extLst>
              <a:ext uri="{FF2B5EF4-FFF2-40B4-BE49-F238E27FC236}">
                <a16:creationId xmlns:a16="http://schemas.microsoft.com/office/drawing/2014/main" id="{EB7B9E37-B933-5463-D93E-523DED66078F}"/>
              </a:ext>
            </a:extLst>
          </p:cNvPr>
          <p:cNvPicPr>
            <a:picLocks noChangeAspect="1"/>
          </p:cNvPicPr>
          <p:nvPr/>
        </p:nvPicPr>
        <p:blipFill>
          <a:blip r:embed="rId3"/>
          <a:srcRect l="29769" r="34486"/>
          <a:stretch/>
        </p:blipFill>
        <p:spPr>
          <a:xfrm>
            <a:off x="301202" y="266700"/>
            <a:ext cx="2670598" cy="3289300"/>
          </a:xfrm>
          <a:prstGeom prst="rect">
            <a:avLst/>
          </a:prstGeom>
        </p:spPr>
      </p:pic>
      <p:pic>
        <p:nvPicPr>
          <p:cNvPr id="1026" name="Picture 2">
            <a:extLst>
              <a:ext uri="{FF2B5EF4-FFF2-40B4-BE49-F238E27FC236}">
                <a16:creationId xmlns:a16="http://schemas.microsoft.com/office/drawing/2014/main" id="{3BD266F4-43EC-1FA2-D245-DB1B0E575E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93" b="16709"/>
          <a:stretch/>
        </p:blipFill>
        <p:spPr bwMode="auto">
          <a:xfrm>
            <a:off x="5590579" y="365126"/>
            <a:ext cx="3907693" cy="194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group of people in a room&#10;&#10;AI-generated content may be incorrect.">
            <a:extLst>
              <a:ext uri="{FF2B5EF4-FFF2-40B4-BE49-F238E27FC236}">
                <a16:creationId xmlns:a16="http://schemas.microsoft.com/office/drawing/2014/main" id="{3D0EA22E-0C75-695B-666E-A390F899F990}"/>
              </a:ext>
            </a:extLst>
          </p:cNvPr>
          <p:cNvPicPr>
            <a:picLocks noChangeAspect="1"/>
          </p:cNvPicPr>
          <p:nvPr/>
        </p:nvPicPr>
        <p:blipFill>
          <a:blip r:embed="rId5"/>
          <a:srcRect t="35000"/>
          <a:stretch/>
        </p:blipFill>
        <p:spPr>
          <a:xfrm>
            <a:off x="5590580" y="2476500"/>
            <a:ext cx="3907692" cy="1905000"/>
          </a:xfrm>
          <a:prstGeom prst="rect">
            <a:avLst/>
          </a:prstGeom>
        </p:spPr>
      </p:pic>
      <p:pic>
        <p:nvPicPr>
          <p:cNvPr id="11" name="Picture 10" descr="A group of people in a room&#10;&#10;AI-generated content may be incorrect.">
            <a:extLst>
              <a:ext uri="{FF2B5EF4-FFF2-40B4-BE49-F238E27FC236}">
                <a16:creationId xmlns:a16="http://schemas.microsoft.com/office/drawing/2014/main" id="{169D9A0C-BEC0-01A5-F281-2B1CF8491195}"/>
              </a:ext>
            </a:extLst>
          </p:cNvPr>
          <p:cNvPicPr>
            <a:picLocks noChangeAspect="1"/>
          </p:cNvPicPr>
          <p:nvPr/>
        </p:nvPicPr>
        <p:blipFill>
          <a:blip r:embed="rId6"/>
          <a:srcRect l="1666" t="23333" r="7639"/>
          <a:stretch/>
        </p:blipFill>
        <p:spPr>
          <a:xfrm>
            <a:off x="5825410" y="4543948"/>
            <a:ext cx="3438029" cy="2179700"/>
          </a:xfrm>
          <a:prstGeom prst="rect">
            <a:avLst/>
          </a:prstGeom>
        </p:spPr>
      </p:pic>
      <p:pic>
        <p:nvPicPr>
          <p:cNvPr id="1027" name="45F24BD2-0215-4B2A-8A5F-BD81721E2593" descr="IMG_3305.jpg">
            <a:extLst>
              <a:ext uri="{FF2B5EF4-FFF2-40B4-BE49-F238E27FC236}">
                <a16:creationId xmlns:a16="http://schemas.microsoft.com/office/drawing/2014/main" id="{CAD4FF7B-1039-9832-87B4-91F82D7020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7708" y="365125"/>
            <a:ext cx="236696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oup of people posing for a photo&#10;&#10;AI-generated content may be incorrect.">
            <a:extLst>
              <a:ext uri="{FF2B5EF4-FFF2-40B4-BE49-F238E27FC236}">
                <a16:creationId xmlns:a16="http://schemas.microsoft.com/office/drawing/2014/main" id="{D0095AA2-190E-6905-1165-B8E63EA5FB8F}"/>
              </a:ext>
            </a:extLst>
          </p:cNvPr>
          <p:cNvPicPr>
            <a:picLocks noChangeAspect="1"/>
          </p:cNvPicPr>
          <p:nvPr/>
        </p:nvPicPr>
        <p:blipFill>
          <a:blip r:embed="rId8"/>
          <a:stretch>
            <a:fillRect/>
          </a:stretch>
        </p:blipFill>
        <p:spPr>
          <a:xfrm>
            <a:off x="863053" y="3684199"/>
            <a:ext cx="4042198" cy="2946280"/>
          </a:xfrm>
          <a:prstGeom prst="rect">
            <a:avLst/>
          </a:prstGeom>
        </p:spPr>
      </p:pic>
      <p:pic>
        <p:nvPicPr>
          <p:cNvPr id="1028" name="Picture 3">
            <a:extLst>
              <a:ext uri="{FF2B5EF4-FFF2-40B4-BE49-F238E27FC236}">
                <a16:creationId xmlns:a16="http://schemas.microsoft.com/office/drawing/2014/main" id="{9EF0A1D7-9F27-57E2-1A31-E2F0168D2A3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1678"/>
          <a:stretch/>
        </p:blipFill>
        <p:spPr bwMode="auto">
          <a:xfrm>
            <a:off x="9714322" y="365125"/>
            <a:ext cx="2366963" cy="226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77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9B782-B7BF-5ABE-ADFE-ED12290854FF}"/>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E210CE47-1924-E73D-9D6E-1483D5CC4822}"/>
              </a:ext>
            </a:extLst>
          </p:cNvPr>
          <p:cNvSpPr/>
          <p:nvPr/>
        </p:nvSpPr>
        <p:spPr>
          <a:xfrm>
            <a:off x="0" y="0"/>
            <a:ext cx="12192000" cy="6858000"/>
          </a:xfrm>
          <a:prstGeom prst="rect">
            <a:avLst/>
          </a:prstGeom>
          <a:solidFill>
            <a:srgbClr val="F9D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wearing pink&#10;&#10;AI-generated content may be incorrect.">
            <a:extLst>
              <a:ext uri="{FF2B5EF4-FFF2-40B4-BE49-F238E27FC236}">
                <a16:creationId xmlns:a16="http://schemas.microsoft.com/office/drawing/2014/main" id="{A84543F3-05A6-1A59-D2AC-FA322EA961AC}"/>
              </a:ext>
            </a:extLst>
          </p:cNvPr>
          <p:cNvPicPr>
            <a:picLocks noChangeAspect="1"/>
          </p:cNvPicPr>
          <p:nvPr/>
        </p:nvPicPr>
        <p:blipFill>
          <a:blip r:embed="rId2"/>
          <a:stretch>
            <a:fillRect/>
          </a:stretch>
        </p:blipFill>
        <p:spPr>
          <a:xfrm>
            <a:off x="133651" y="197473"/>
            <a:ext cx="4822870" cy="2080766"/>
          </a:xfrm>
          <a:prstGeom prst="rect">
            <a:avLst/>
          </a:prstGeom>
        </p:spPr>
      </p:pic>
      <p:pic>
        <p:nvPicPr>
          <p:cNvPr id="8" name="Picture 7" descr="A group of people wearing pink shirts&#10;&#10;AI-generated content may be incorrect.">
            <a:extLst>
              <a:ext uri="{FF2B5EF4-FFF2-40B4-BE49-F238E27FC236}">
                <a16:creationId xmlns:a16="http://schemas.microsoft.com/office/drawing/2014/main" id="{DA13919C-6654-B1DA-B7C9-870EA612905D}"/>
              </a:ext>
            </a:extLst>
          </p:cNvPr>
          <p:cNvPicPr>
            <a:picLocks noChangeAspect="1"/>
          </p:cNvPicPr>
          <p:nvPr/>
        </p:nvPicPr>
        <p:blipFill>
          <a:blip r:embed="rId3"/>
          <a:srcRect t="18335" b="18711"/>
          <a:stretch/>
        </p:blipFill>
        <p:spPr>
          <a:xfrm>
            <a:off x="7592586" y="4672414"/>
            <a:ext cx="4196669" cy="1982776"/>
          </a:xfrm>
          <a:prstGeom prst="rect">
            <a:avLst/>
          </a:prstGeom>
        </p:spPr>
      </p:pic>
      <p:pic>
        <p:nvPicPr>
          <p:cNvPr id="12" name="Picture 11" descr="A group of people in pink shirts&#10;&#10;AI-generated content may be incorrect.">
            <a:extLst>
              <a:ext uri="{FF2B5EF4-FFF2-40B4-BE49-F238E27FC236}">
                <a16:creationId xmlns:a16="http://schemas.microsoft.com/office/drawing/2014/main" id="{D963BB65-E18E-C765-B98C-4392EAF21F86}"/>
              </a:ext>
            </a:extLst>
          </p:cNvPr>
          <p:cNvPicPr>
            <a:picLocks noChangeAspect="1"/>
          </p:cNvPicPr>
          <p:nvPr/>
        </p:nvPicPr>
        <p:blipFill>
          <a:blip r:embed="rId4"/>
          <a:stretch>
            <a:fillRect/>
          </a:stretch>
        </p:blipFill>
        <p:spPr>
          <a:xfrm>
            <a:off x="5181151" y="197473"/>
            <a:ext cx="4822870" cy="2170291"/>
          </a:xfrm>
          <a:prstGeom prst="rect">
            <a:avLst/>
          </a:prstGeom>
        </p:spPr>
      </p:pic>
      <p:pic>
        <p:nvPicPr>
          <p:cNvPr id="2050" name="Picture 2">
            <a:extLst>
              <a:ext uri="{FF2B5EF4-FFF2-40B4-BE49-F238E27FC236}">
                <a16:creationId xmlns:a16="http://schemas.microsoft.com/office/drawing/2014/main" id="{A668937F-D78D-6A7E-0E5E-1202C2CAF8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51" y="2697567"/>
            <a:ext cx="3238693" cy="376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group of people posing for a photo&#10;&#10;AI-generated content may be incorrect.">
            <a:extLst>
              <a:ext uri="{FF2B5EF4-FFF2-40B4-BE49-F238E27FC236}">
                <a16:creationId xmlns:a16="http://schemas.microsoft.com/office/drawing/2014/main" id="{88742767-C862-3A03-C69B-64298B9498B0}"/>
              </a:ext>
            </a:extLst>
          </p:cNvPr>
          <p:cNvPicPr>
            <a:picLocks noChangeAspect="1"/>
          </p:cNvPicPr>
          <p:nvPr/>
        </p:nvPicPr>
        <p:blipFill>
          <a:blip r:embed="rId6"/>
          <a:srcRect t="24861" b="8910"/>
          <a:stretch/>
        </p:blipFill>
        <p:spPr>
          <a:xfrm>
            <a:off x="3443685" y="2616532"/>
            <a:ext cx="3772149" cy="1873705"/>
          </a:xfrm>
          <a:prstGeom prst="rect">
            <a:avLst/>
          </a:prstGeom>
        </p:spPr>
      </p:pic>
      <p:pic>
        <p:nvPicPr>
          <p:cNvPr id="21" name="Picture 20">
            <a:extLst>
              <a:ext uri="{FF2B5EF4-FFF2-40B4-BE49-F238E27FC236}">
                <a16:creationId xmlns:a16="http://schemas.microsoft.com/office/drawing/2014/main" id="{6EA376B2-821B-8091-67A1-EB06B0F19BBF}"/>
              </a:ext>
            </a:extLst>
          </p:cNvPr>
          <p:cNvPicPr>
            <a:picLocks noChangeAspect="1"/>
          </p:cNvPicPr>
          <p:nvPr/>
        </p:nvPicPr>
        <p:blipFill>
          <a:blip r:embed="rId7"/>
          <a:srcRect t="10146"/>
          <a:stretch/>
        </p:blipFill>
        <p:spPr>
          <a:xfrm>
            <a:off x="8160527" y="2483597"/>
            <a:ext cx="2812273" cy="2105783"/>
          </a:xfrm>
          <a:prstGeom prst="rect">
            <a:avLst/>
          </a:prstGeom>
        </p:spPr>
      </p:pic>
      <p:pic>
        <p:nvPicPr>
          <p:cNvPr id="23" name="Picture 22" descr="A group of people posing for a photo&#10;&#10;AI-generated content may be incorrect.">
            <a:extLst>
              <a:ext uri="{FF2B5EF4-FFF2-40B4-BE49-F238E27FC236}">
                <a16:creationId xmlns:a16="http://schemas.microsoft.com/office/drawing/2014/main" id="{53C53EDF-629F-416C-C5FE-6D795610A324}"/>
              </a:ext>
            </a:extLst>
          </p:cNvPr>
          <p:cNvPicPr>
            <a:picLocks noChangeAspect="1"/>
          </p:cNvPicPr>
          <p:nvPr/>
        </p:nvPicPr>
        <p:blipFill>
          <a:blip r:embed="rId8"/>
          <a:stretch>
            <a:fillRect/>
          </a:stretch>
        </p:blipFill>
        <p:spPr>
          <a:xfrm>
            <a:off x="3443685" y="4583193"/>
            <a:ext cx="3771900" cy="2071997"/>
          </a:xfrm>
          <a:prstGeom prst="rect">
            <a:avLst/>
          </a:prstGeom>
        </p:spPr>
      </p:pic>
    </p:spTree>
    <p:extLst>
      <p:ext uri="{BB962C8B-B14F-4D97-AF65-F5344CB8AC3E}">
        <p14:creationId xmlns:p14="http://schemas.microsoft.com/office/powerpoint/2010/main" val="3211353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D0F720-852B-6FD0-45C0-AC88F1819717}"/>
              </a:ext>
            </a:extLst>
          </p:cNvPr>
          <p:cNvSpPr>
            <a:spLocks noGrp="1"/>
          </p:cNvSpPr>
          <p:nvPr>
            <p:ph type="title"/>
          </p:nvPr>
        </p:nvSpPr>
        <p:spPr>
          <a:xfrm>
            <a:off x="1386865" y="818984"/>
            <a:ext cx="8887435" cy="3268520"/>
          </a:xfrm>
        </p:spPr>
        <p:txBody>
          <a:bodyPr vert="horz" lIns="91440" tIns="45720" rIns="91440" bIns="45720" rtlCol="0" anchor="b">
            <a:normAutofit/>
          </a:bodyPr>
          <a:lstStyle/>
          <a:p>
            <a:pPr algn="r"/>
            <a:r>
              <a:rPr lang="en-US" sz="4800" kern="1200" dirty="0">
                <a:solidFill>
                  <a:srgbClr val="FFFFFF"/>
                </a:solidFill>
                <a:latin typeface="Century Gothic" panose="020B0502020202020204" pitchFamily="34" charset="0"/>
              </a:rPr>
              <a:t>Have a favorite program? Please share!</a:t>
            </a: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314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D8F5BE-1700-970A-9C37-A343683E0CEC}"/>
              </a:ext>
            </a:extLst>
          </p:cNvPr>
          <p:cNvSpPr>
            <a:spLocks noGrp="1"/>
          </p:cNvSpPr>
          <p:nvPr>
            <p:ph type="title"/>
          </p:nvPr>
        </p:nvSpPr>
        <p:spPr>
          <a:xfrm>
            <a:off x="7045173" y="2402739"/>
            <a:ext cx="4225800" cy="2052522"/>
          </a:xfrm>
        </p:spPr>
        <p:txBody>
          <a:bodyPr anchor="b">
            <a:normAutofit fontScale="90000"/>
          </a:bodyPr>
          <a:lstStyle/>
          <a:p>
            <a:r>
              <a:rPr lang="en-US" sz="5600" dirty="0">
                <a:latin typeface="Century Gothic" panose="020B0502020202020204" pitchFamily="34" charset="0"/>
              </a:rPr>
              <a:t>2024-2025 EWC Awards</a:t>
            </a:r>
          </a:p>
        </p:txBody>
      </p:sp>
      <p:sp>
        <p:nvSpPr>
          <p:cNvPr id="16" name="Freeform: Shape 15">
            <a:extLst>
              <a:ext uri="{FF2B5EF4-FFF2-40B4-BE49-F238E27FC236}">
                <a16:creationId xmlns:a16="http://schemas.microsoft.com/office/drawing/2014/main" id="{5841E0DD-1BA7-47EA-92C1-DFCD469D0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797" y="0"/>
            <a:ext cx="4195674" cy="2553552"/>
          </a:xfrm>
          <a:custGeom>
            <a:avLst/>
            <a:gdLst>
              <a:gd name="connsiteX0" fmla="*/ 51087 w 4195674"/>
              <a:gd name="connsiteY0" fmla="*/ 0 h 2553552"/>
              <a:gd name="connsiteX1" fmla="*/ 4144587 w 4195674"/>
              <a:gd name="connsiteY1" fmla="*/ 0 h 2553552"/>
              <a:gd name="connsiteX2" fmla="*/ 4153054 w 4195674"/>
              <a:gd name="connsiteY2" fmla="*/ 32928 h 2553552"/>
              <a:gd name="connsiteX3" fmla="*/ 4195674 w 4195674"/>
              <a:gd name="connsiteY3" fmla="*/ 455715 h 2553552"/>
              <a:gd name="connsiteX4" fmla="*/ 2097837 w 4195674"/>
              <a:gd name="connsiteY4" fmla="*/ 2553552 h 2553552"/>
              <a:gd name="connsiteX5" fmla="*/ 0 w 4195674"/>
              <a:gd name="connsiteY5" fmla="*/ 455715 h 2553552"/>
              <a:gd name="connsiteX6" fmla="*/ 42621 w 4195674"/>
              <a:gd name="connsiteY6" fmla="*/ 32928 h 255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2553552">
                <a:moveTo>
                  <a:pt x="51087" y="0"/>
                </a:moveTo>
                <a:lnTo>
                  <a:pt x="4144587" y="0"/>
                </a:lnTo>
                <a:lnTo>
                  <a:pt x="4153054" y="32928"/>
                </a:lnTo>
                <a:cubicBezTo>
                  <a:pt x="4180999" y="169492"/>
                  <a:pt x="4195674" y="310890"/>
                  <a:pt x="4195674" y="455715"/>
                </a:cubicBezTo>
                <a:cubicBezTo>
                  <a:pt x="4195674" y="1614318"/>
                  <a:pt x="3256440" y="2553552"/>
                  <a:pt x="2097837" y="2553552"/>
                </a:cubicBezTo>
                <a:cubicBezTo>
                  <a:pt x="939234" y="2553552"/>
                  <a:pt x="0" y="1614318"/>
                  <a:pt x="0" y="455715"/>
                </a:cubicBezTo>
                <a:cubicBezTo>
                  <a:pt x="0" y="310890"/>
                  <a:pt x="14676" y="169492"/>
                  <a:pt x="42621" y="32928"/>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Content Placeholder 4" descr="Ribbon with solid fill">
            <a:extLst>
              <a:ext uri="{FF2B5EF4-FFF2-40B4-BE49-F238E27FC236}">
                <a16:creationId xmlns:a16="http://schemas.microsoft.com/office/drawing/2014/main" id="{5C0AE7BF-F636-3DE6-AC99-51891A84F4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2854" y="136525"/>
            <a:ext cx="1935439" cy="1935439"/>
          </a:xfrm>
          <a:prstGeom prst="rect">
            <a:avLst/>
          </a:prstGeom>
        </p:spPr>
      </p:pic>
      <p:sp>
        <p:nvSpPr>
          <p:cNvPr id="1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148" y="987117"/>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D3BEFDA-0C8B-4C24-AF49-B7E58C98D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6811"/>
            <a:ext cx="4507268" cy="4101189"/>
          </a:xfrm>
          <a:custGeom>
            <a:avLst/>
            <a:gdLst>
              <a:gd name="connsiteX0" fmla="*/ 1188901 w 4507268"/>
              <a:gd name="connsiteY0" fmla="*/ 0 h 4101189"/>
              <a:gd name="connsiteX1" fmla="*/ 4507268 w 4507268"/>
              <a:gd name="connsiteY1" fmla="*/ 3318367 h 4101189"/>
              <a:gd name="connsiteX2" fmla="*/ 4439851 w 4507268"/>
              <a:gd name="connsiteY2" fmla="*/ 3987135 h 4101189"/>
              <a:gd name="connsiteX3" fmla="*/ 4410525 w 4507268"/>
              <a:gd name="connsiteY3" fmla="*/ 4101189 h 4101189"/>
              <a:gd name="connsiteX4" fmla="*/ 0 w 4507268"/>
              <a:gd name="connsiteY4" fmla="*/ 4101189 h 4101189"/>
              <a:gd name="connsiteX5" fmla="*/ 0 w 4507268"/>
              <a:gd name="connsiteY5" fmla="*/ 221283 h 4101189"/>
              <a:gd name="connsiteX6" fmla="*/ 47936 w 4507268"/>
              <a:gd name="connsiteY6" fmla="*/ 201358 h 4101189"/>
              <a:gd name="connsiteX7" fmla="*/ 1188901 w 4507268"/>
              <a:gd name="connsiteY7" fmla="*/ 0 h 410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7268" h="4101189">
                <a:moveTo>
                  <a:pt x="1188901" y="0"/>
                </a:moveTo>
                <a:cubicBezTo>
                  <a:pt x="3021585" y="0"/>
                  <a:pt x="4507268" y="1485684"/>
                  <a:pt x="4507268" y="3318367"/>
                </a:cubicBezTo>
                <a:cubicBezTo>
                  <a:pt x="4507268" y="3547453"/>
                  <a:pt x="4484055" y="3771117"/>
                  <a:pt x="4439851" y="3987135"/>
                </a:cubicBezTo>
                <a:lnTo>
                  <a:pt x="4410525" y="4101189"/>
                </a:lnTo>
                <a:lnTo>
                  <a:pt x="0" y="4101189"/>
                </a:lnTo>
                <a:lnTo>
                  <a:pt x="0" y="221283"/>
                </a:lnTo>
                <a:lnTo>
                  <a:pt x="47936" y="201358"/>
                </a:lnTo>
                <a:cubicBezTo>
                  <a:pt x="403707" y="71093"/>
                  <a:pt x="788002" y="0"/>
                  <a:pt x="1188901"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21">
            <a:extLst>
              <a:ext uri="{FF2B5EF4-FFF2-40B4-BE49-F238E27FC236}">
                <a16:creationId xmlns:a16="http://schemas.microsoft.com/office/drawing/2014/main" id="{7400EEA6-B330-4DBC-A821-469627E96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0123" y="1601385"/>
            <a:ext cx="2754831" cy="275483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7278" y="4908805"/>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2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51" y="5775084"/>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chemeClr val="tx1">
                  <a:alpha val="60000"/>
                </a:schemeClr>
              </a:solidFill>
            </a:endParaRPr>
          </a:p>
        </p:txBody>
      </p:sp>
      <p:pic>
        <p:nvPicPr>
          <p:cNvPr id="7" name="Content Placeholder 4" descr="Ribbon with solid fill">
            <a:extLst>
              <a:ext uri="{FF2B5EF4-FFF2-40B4-BE49-F238E27FC236}">
                <a16:creationId xmlns:a16="http://schemas.microsoft.com/office/drawing/2014/main" id="{BC92C05D-894E-7438-B411-9710768622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880" y="3610394"/>
            <a:ext cx="2983972" cy="2983972"/>
          </a:xfrm>
          <a:prstGeom prst="rect">
            <a:avLst/>
          </a:prstGeom>
        </p:spPr>
      </p:pic>
      <p:pic>
        <p:nvPicPr>
          <p:cNvPr id="5" name="Content Placeholder 4" descr="Ribbon with solid fill">
            <a:extLst>
              <a:ext uri="{FF2B5EF4-FFF2-40B4-BE49-F238E27FC236}">
                <a16:creationId xmlns:a16="http://schemas.microsoft.com/office/drawing/2014/main" id="{04CE2D66-A841-555B-CD54-63A0FB5B70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8633" y="2129895"/>
            <a:ext cx="1697810" cy="1697810"/>
          </a:xfrm>
          <a:prstGeom prst="rect">
            <a:avLst/>
          </a:prstGeom>
        </p:spPr>
      </p:pic>
      <p:cxnSp>
        <p:nvCxnSpPr>
          <p:cNvPr id="28" name="Straight Connector 2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842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od human figure">
            <a:extLst>
              <a:ext uri="{FF2B5EF4-FFF2-40B4-BE49-F238E27FC236}">
                <a16:creationId xmlns:a16="http://schemas.microsoft.com/office/drawing/2014/main" id="{A5919A09-DED4-BB58-4394-95466615A5C2}"/>
              </a:ext>
            </a:extLst>
          </p:cNvPr>
          <p:cNvPicPr>
            <a:picLocks noChangeAspect="1"/>
          </p:cNvPicPr>
          <p:nvPr/>
        </p:nvPicPr>
        <p:blipFill>
          <a:blip r:embed="rId2"/>
          <a:srcRect r="15627" b="-1"/>
          <a:stretch/>
        </p:blipFill>
        <p:spPr>
          <a:xfrm>
            <a:off x="20" y="10"/>
            <a:ext cx="8668492" cy="6857990"/>
          </a:xfrm>
          <a:prstGeom prst="rect">
            <a:avLst/>
          </a:prstGeom>
        </p:spPr>
      </p:pic>
      <p:sp>
        <p:nvSpPr>
          <p:cNvPr id="10" name="Rectangle 9">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60048C-1365-F941-1018-C967785D63D1}"/>
              </a:ext>
            </a:extLst>
          </p:cNvPr>
          <p:cNvSpPr>
            <a:spLocks noGrp="1"/>
          </p:cNvSpPr>
          <p:nvPr>
            <p:ph type="title"/>
          </p:nvPr>
        </p:nvSpPr>
        <p:spPr>
          <a:xfrm>
            <a:off x="6997700" y="1122363"/>
            <a:ext cx="4874260" cy="3204134"/>
          </a:xfrm>
        </p:spPr>
        <p:txBody>
          <a:bodyPr vert="horz" lIns="91440" tIns="45720" rIns="91440" bIns="45720" rtlCol="0" anchor="b">
            <a:normAutofit/>
          </a:bodyPr>
          <a:lstStyle/>
          <a:p>
            <a:r>
              <a:rPr lang="en-US" sz="4800" dirty="0"/>
              <a:t>Please sign in by putting your name in the chat!</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8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29972F0-56EA-B404-7AD1-3FB7B3E6DCFB}"/>
              </a:ext>
            </a:extLst>
          </p:cNvPr>
          <p:cNvSpPr>
            <a:spLocks noGrp="1"/>
          </p:cNvSpPr>
          <p:nvPr>
            <p:ph type="title"/>
          </p:nvPr>
        </p:nvSpPr>
        <p:spPr>
          <a:xfrm>
            <a:off x="1162725" y="538899"/>
            <a:ext cx="9866243" cy="1837349"/>
          </a:xfrm>
        </p:spPr>
        <p:txBody>
          <a:bodyPr>
            <a:normAutofit/>
          </a:bodyPr>
          <a:lstStyle/>
          <a:p>
            <a:pPr algn="ctr"/>
            <a:r>
              <a:rPr lang="en-US" sz="3600" dirty="0">
                <a:latin typeface="Century Gothic" panose="020B0502020202020204" pitchFamily="34" charset="0"/>
              </a:rPr>
              <a:t>Champions who went above and beyond:</a:t>
            </a:r>
            <a:br>
              <a:rPr lang="en-US" sz="3600" dirty="0">
                <a:latin typeface="Century Gothic" panose="020B0502020202020204" pitchFamily="34" charset="0"/>
              </a:rPr>
            </a:br>
            <a:r>
              <a:rPr lang="en-US" sz="1400" dirty="0">
                <a:latin typeface="Century Gothic" panose="020B0502020202020204" pitchFamily="34" charset="0"/>
              </a:rPr>
              <a:t>Completed 5 or more programs (so far)</a:t>
            </a:r>
            <a:endParaRPr lang="en-US" sz="36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4D4FDC45-A939-BD5D-22A8-087E7FB3C305}"/>
              </a:ext>
            </a:extLst>
          </p:cNvPr>
          <p:cNvSpPr>
            <a:spLocks noGrp="1"/>
          </p:cNvSpPr>
          <p:nvPr>
            <p:ph idx="1"/>
          </p:nvPr>
        </p:nvSpPr>
        <p:spPr>
          <a:xfrm>
            <a:off x="2544418" y="1924146"/>
            <a:ext cx="7102856" cy="4763643"/>
          </a:xfrm>
        </p:spPr>
        <p:txBody>
          <a:bodyPr anchor="t">
            <a:normAutofit fontScale="85000" lnSpcReduction="10000"/>
          </a:bodyPr>
          <a:lstStyle/>
          <a:p>
            <a:pPr marL="0" marR="0">
              <a:lnSpc>
                <a:spcPct val="120000"/>
              </a:lnSpc>
              <a:buNone/>
            </a:pPr>
            <a:r>
              <a:rPr lang="en-US" sz="1800" dirty="0">
                <a:effectLst/>
                <a:latin typeface="Century Gothic" panose="020B0502020202020204" pitchFamily="34" charset="0"/>
                <a:ea typeface="Aptos" panose="020B0004020202020204" pitchFamily="34" charset="0"/>
                <a:cs typeface="Aptos" panose="020B0004020202020204" pitchFamily="34" charset="0"/>
              </a:rPr>
              <a:t>Allison Swank                     Jennifer Brose                  Pamela </a:t>
            </a:r>
            <a:r>
              <a:rPr lang="en-US" sz="1800" dirty="0" err="1">
                <a:effectLst/>
                <a:latin typeface="Century Gothic" panose="020B0502020202020204" pitchFamily="34" charset="0"/>
                <a:ea typeface="Aptos" panose="020B0004020202020204" pitchFamily="34" charset="0"/>
                <a:cs typeface="Aptos" panose="020B0004020202020204" pitchFamily="34" charset="0"/>
              </a:rPr>
              <a:t>DeNinno-Megura</a:t>
            </a:r>
            <a:endParaRPr lang="en-US" sz="1800" dirty="0">
              <a:effectLst/>
              <a:latin typeface="Century Gothic" panose="020B0502020202020204" pitchFamily="34" charset="0"/>
              <a:ea typeface="Aptos" panose="020B0004020202020204" pitchFamily="34" charset="0"/>
              <a:cs typeface="Aptos" panose="020B0004020202020204" pitchFamily="34" charset="0"/>
            </a:endParaRPr>
          </a:p>
          <a:p>
            <a:pPr marL="0" marR="0">
              <a:lnSpc>
                <a:spcPct val="120000"/>
              </a:lnSpc>
              <a:buNone/>
            </a:pPr>
            <a:r>
              <a:rPr lang="en-US" sz="1800" dirty="0">
                <a:effectLst/>
                <a:latin typeface="Century Gothic" panose="020B0502020202020204" pitchFamily="34" charset="0"/>
                <a:ea typeface="Aptos" panose="020B0004020202020204" pitchFamily="34" charset="0"/>
                <a:cs typeface="Aptos" panose="020B0004020202020204" pitchFamily="34" charset="0"/>
              </a:rPr>
              <a:t>Amy Rosado                      Jennifer Bryant                 Raquel Stiehler</a:t>
            </a:r>
          </a:p>
          <a:p>
            <a:pPr marL="0" marR="0">
              <a:lnSpc>
                <a:spcPct val="120000"/>
              </a:lnSpc>
              <a:buNone/>
            </a:pPr>
            <a:r>
              <a:rPr lang="en-US" sz="1800" dirty="0">
                <a:latin typeface="Century Gothic" panose="020B0502020202020204" pitchFamily="34" charset="0"/>
                <a:ea typeface="Aptos" panose="020B0004020202020204" pitchFamily="34" charset="0"/>
                <a:cs typeface="Aptos" panose="020B0004020202020204" pitchFamily="34" charset="0"/>
              </a:rPr>
              <a:t>Bonnie Capra                    </a:t>
            </a:r>
            <a:r>
              <a:rPr lang="en-US" sz="1800" dirty="0">
                <a:effectLst/>
                <a:latin typeface="Century Gothic" panose="020B0502020202020204" pitchFamily="34" charset="0"/>
                <a:ea typeface="Aptos" panose="020B0004020202020204" pitchFamily="34" charset="0"/>
                <a:cs typeface="Aptos" panose="020B0004020202020204" pitchFamily="34" charset="0"/>
              </a:rPr>
              <a:t>Jennifer Kelly                    Rebecca Lang</a:t>
            </a:r>
          </a:p>
          <a:p>
            <a:pPr marL="0" marR="0">
              <a:lnSpc>
                <a:spcPct val="120000"/>
              </a:lnSpc>
              <a:buNone/>
            </a:pPr>
            <a:r>
              <a:rPr lang="en-US" sz="1800" dirty="0">
                <a:latin typeface="Century Gothic" panose="020B0502020202020204" pitchFamily="34" charset="0"/>
                <a:ea typeface="Aptos" panose="020B0004020202020204" pitchFamily="34" charset="0"/>
                <a:cs typeface="Aptos" panose="020B0004020202020204" pitchFamily="34" charset="0"/>
              </a:rPr>
              <a:t>Caroline Goff                    </a:t>
            </a:r>
            <a:r>
              <a:rPr lang="en-US" sz="1800" dirty="0">
                <a:effectLst/>
                <a:latin typeface="Century Gothic" panose="020B0502020202020204" pitchFamily="34" charset="0"/>
                <a:ea typeface="Aptos" panose="020B0004020202020204" pitchFamily="34" charset="0"/>
                <a:cs typeface="Aptos" panose="020B0004020202020204" pitchFamily="34" charset="0"/>
              </a:rPr>
              <a:t>Jennifer Nicastro              Travis Broome</a:t>
            </a:r>
          </a:p>
          <a:p>
            <a:pPr marL="0" marR="0">
              <a:lnSpc>
                <a:spcPct val="120000"/>
              </a:lnSpc>
              <a:buNone/>
            </a:pPr>
            <a:r>
              <a:rPr lang="en-US" sz="1800" dirty="0">
                <a:effectLst/>
                <a:latin typeface="Century Gothic" panose="020B0502020202020204" pitchFamily="34" charset="0"/>
                <a:ea typeface="Aptos" panose="020B0004020202020204" pitchFamily="34" charset="0"/>
                <a:cs typeface="Aptos" panose="020B0004020202020204" pitchFamily="34" charset="0"/>
              </a:rPr>
              <a:t>Jennifer Velez                    Wendy Seslowsky</a:t>
            </a:r>
          </a:p>
          <a:p>
            <a:pPr marL="0" marR="0">
              <a:lnSpc>
                <a:spcPct val="120000"/>
              </a:lnSpc>
              <a:buNone/>
            </a:pPr>
            <a:r>
              <a:rPr lang="en-US" sz="1800" dirty="0">
                <a:effectLst/>
                <a:latin typeface="Century Gothic" panose="020B0502020202020204" pitchFamily="34" charset="0"/>
                <a:ea typeface="Aptos" panose="020B0004020202020204" pitchFamily="34" charset="0"/>
                <a:cs typeface="Aptos" panose="020B0004020202020204" pitchFamily="34" charset="0"/>
              </a:rPr>
              <a:t>Cheryl Wright                    Julia Sweeney  </a:t>
            </a:r>
          </a:p>
          <a:p>
            <a:pPr marL="0" marR="0">
              <a:lnSpc>
                <a:spcPct val="120000"/>
              </a:lnSpc>
              <a:buNone/>
            </a:pPr>
            <a:r>
              <a:rPr lang="en-US" sz="1800" dirty="0">
                <a:effectLst/>
                <a:latin typeface="Century Gothic" panose="020B0502020202020204" pitchFamily="34" charset="0"/>
                <a:ea typeface="Aptos" panose="020B0004020202020204" pitchFamily="34" charset="0"/>
                <a:cs typeface="Aptos" panose="020B0004020202020204" pitchFamily="34" charset="0"/>
              </a:rPr>
              <a:t>Colleen Rafferty                Katelyn Pellin</a:t>
            </a:r>
          </a:p>
          <a:p>
            <a:pPr marL="0" marR="0">
              <a:lnSpc>
                <a:spcPct val="120000"/>
              </a:lnSpc>
              <a:buNone/>
            </a:pPr>
            <a:r>
              <a:rPr lang="en-US" sz="1800" dirty="0">
                <a:effectLst/>
                <a:latin typeface="Century Gothic" panose="020B0502020202020204" pitchFamily="34" charset="0"/>
                <a:ea typeface="Aptos" panose="020B0004020202020204" pitchFamily="34" charset="0"/>
                <a:cs typeface="Aptos" panose="020B0004020202020204" pitchFamily="34" charset="0"/>
              </a:rPr>
              <a:t>Emily Brochu                       Kathleen Jones</a:t>
            </a:r>
          </a:p>
          <a:p>
            <a:pPr marL="0" marR="0">
              <a:lnSpc>
                <a:spcPct val="120000"/>
              </a:lnSpc>
              <a:buNone/>
            </a:pPr>
            <a:r>
              <a:rPr lang="en-US" sz="1800" dirty="0">
                <a:effectLst/>
                <a:latin typeface="Century Gothic" panose="020B0502020202020204" pitchFamily="34" charset="0"/>
                <a:ea typeface="Aptos" panose="020B0004020202020204" pitchFamily="34" charset="0"/>
                <a:cs typeface="Aptos" panose="020B0004020202020204" pitchFamily="34" charset="0"/>
              </a:rPr>
              <a:t>Francesca Futia                 Kerri-Ann Henry              </a:t>
            </a:r>
          </a:p>
          <a:p>
            <a:pPr marL="0" marR="0">
              <a:lnSpc>
                <a:spcPct val="120000"/>
              </a:lnSpc>
              <a:buNone/>
            </a:pPr>
            <a:r>
              <a:rPr lang="en-US" sz="1800" dirty="0">
                <a:effectLst/>
                <a:latin typeface="Century Gothic" panose="020B0502020202020204" pitchFamily="34" charset="0"/>
                <a:ea typeface="Aptos" panose="020B0004020202020204" pitchFamily="34" charset="0"/>
                <a:cs typeface="Aptos" panose="020B0004020202020204" pitchFamily="34" charset="0"/>
              </a:rPr>
              <a:t>Haley Kukoleck                  Kimberly White</a:t>
            </a:r>
          </a:p>
          <a:p>
            <a:pPr marL="0" marR="0">
              <a:lnSpc>
                <a:spcPct val="120000"/>
              </a:lnSpc>
              <a:buNone/>
            </a:pPr>
            <a:r>
              <a:rPr lang="en-US" sz="1800" dirty="0">
                <a:effectLst/>
                <a:latin typeface="Century Gothic" panose="020B0502020202020204" pitchFamily="34" charset="0"/>
                <a:ea typeface="Aptos" panose="020B0004020202020204" pitchFamily="34" charset="0"/>
                <a:cs typeface="Aptos" panose="020B0004020202020204" pitchFamily="34" charset="0"/>
              </a:rPr>
              <a:t>Hollisa Miller                        Lisa Visco</a:t>
            </a:r>
          </a:p>
          <a:p>
            <a:pPr marL="0" marR="0" indent="0">
              <a:lnSpc>
                <a:spcPct val="120000"/>
              </a:lnSpc>
              <a:buNone/>
            </a:pPr>
            <a:r>
              <a:rPr lang="en-US" sz="1800" dirty="0" err="1">
                <a:effectLst/>
                <a:latin typeface="Century Gothic" panose="020B0502020202020204" pitchFamily="34" charset="0"/>
                <a:ea typeface="Aptos" panose="020B0004020202020204" pitchFamily="34" charset="0"/>
                <a:cs typeface="Aptos" panose="020B0004020202020204" pitchFamily="34" charset="0"/>
              </a:rPr>
              <a:t>JaVonda</a:t>
            </a:r>
            <a:r>
              <a:rPr lang="en-US" sz="1800" dirty="0">
                <a:effectLst/>
                <a:latin typeface="Century Gothic" panose="020B0502020202020204" pitchFamily="34" charset="0"/>
                <a:ea typeface="Aptos" panose="020B0004020202020204" pitchFamily="34" charset="0"/>
                <a:cs typeface="Aptos" panose="020B0004020202020204" pitchFamily="34" charset="0"/>
              </a:rPr>
              <a:t> Bryant                Nicola Repetosky</a:t>
            </a:r>
          </a:p>
          <a:p>
            <a:endParaRPr lang="en-US" sz="2000" dirty="0">
              <a:solidFill>
                <a:schemeClr val="tx2"/>
              </a:solidFill>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43221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A32E6-55D2-8F29-12BA-D71172C1B6D9}"/>
              </a:ext>
            </a:extLst>
          </p:cNvPr>
          <p:cNvSpPr>
            <a:spLocks noGrp="1"/>
          </p:cNvSpPr>
          <p:nvPr>
            <p:ph type="title"/>
          </p:nvPr>
        </p:nvSpPr>
        <p:spPr>
          <a:xfrm>
            <a:off x="5297762" y="329184"/>
            <a:ext cx="6251110" cy="1783080"/>
          </a:xfrm>
        </p:spPr>
        <p:txBody>
          <a:bodyPr anchor="b">
            <a:normAutofit/>
          </a:bodyPr>
          <a:lstStyle/>
          <a:p>
            <a:r>
              <a:rPr lang="en-US" sz="5400" dirty="0">
                <a:latin typeface="Century Gothic" panose="020B0502020202020204" pitchFamily="34" charset="0"/>
              </a:rPr>
              <a:t>Overcoming obstacles</a:t>
            </a:r>
          </a:p>
        </p:txBody>
      </p:sp>
      <p:pic>
        <p:nvPicPr>
          <p:cNvPr id="1026" name="Picture 2" descr="249,200+ Overcoming Obstacles Stock Photos, Pictures &amp; Royalty-Free Images  - iStock | Rosie the riveter, Success, Overcome challenges">
            <a:extLst>
              <a:ext uri="{FF2B5EF4-FFF2-40B4-BE49-F238E27FC236}">
                <a16:creationId xmlns:a16="http://schemas.microsoft.com/office/drawing/2014/main" id="{BD32661E-F5D1-C2F2-FB94-4BE3383F4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452" r="24216"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7FFF3D-D763-C26B-22F7-DA10659BEAFC}"/>
              </a:ext>
            </a:extLst>
          </p:cNvPr>
          <p:cNvSpPr>
            <a:spLocks noGrp="1"/>
          </p:cNvSpPr>
          <p:nvPr>
            <p:ph idx="1"/>
          </p:nvPr>
        </p:nvSpPr>
        <p:spPr>
          <a:xfrm>
            <a:off x="5297762" y="2706624"/>
            <a:ext cx="6251110" cy="3483864"/>
          </a:xfrm>
        </p:spPr>
        <p:txBody>
          <a:bodyPr>
            <a:normAutofit/>
          </a:bodyPr>
          <a:lstStyle/>
          <a:p>
            <a:r>
              <a:rPr lang="en-US" sz="1700" dirty="0">
                <a:latin typeface="Century Gothic" panose="020B0502020202020204" pitchFamily="34" charset="0"/>
              </a:rPr>
              <a:t>Jill Rollo and Rebecca Lang</a:t>
            </a:r>
          </a:p>
          <a:p>
            <a:pPr marL="457200" lvl="1" indent="0">
              <a:buNone/>
            </a:pPr>
            <a:r>
              <a:rPr lang="en-US" sz="1700" dirty="0">
                <a:latin typeface="Century Gothic" panose="020B0502020202020204" pitchFamily="34" charset="0"/>
              </a:rPr>
              <a:t>Madeira Beach</a:t>
            </a:r>
            <a:br>
              <a:rPr lang="en-US" sz="1700" dirty="0">
                <a:latin typeface="Century Gothic" panose="020B0502020202020204" pitchFamily="34" charset="0"/>
              </a:rPr>
            </a:br>
            <a:endParaRPr lang="en-US" sz="1700" dirty="0">
              <a:latin typeface="Century Gothic" panose="020B0502020202020204" pitchFamily="34" charset="0"/>
            </a:endParaRPr>
          </a:p>
          <a:p>
            <a:r>
              <a:rPr lang="en-US" sz="1700" dirty="0">
                <a:latin typeface="Century Gothic" panose="020B0502020202020204" pitchFamily="34" charset="0"/>
              </a:rPr>
              <a:t>Jennifer Kelly</a:t>
            </a:r>
          </a:p>
          <a:p>
            <a:pPr marL="457200" lvl="1" indent="0">
              <a:buNone/>
            </a:pPr>
            <a:r>
              <a:rPr lang="en-US" sz="1700" dirty="0">
                <a:latin typeface="Century Gothic" panose="020B0502020202020204" pitchFamily="34" charset="0"/>
              </a:rPr>
              <a:t>Gulf Beaches</a:t>
            </a:r>
            <a:br>
              <a:rPr lang="en-US" sz="1700" dirty="0">
                <a:latin typeface="Century Gothic" panose="020B0502020202020204" pitchFamily="34" charset="0"/>
              </a:rPr>
            </a:br>
            <a:endParaRPr lang="en-US" sz="1700" dirty="0">
              <a:latin typeface="Century Gothic" panose="020B0502020202020204" pitchFamily="34" charset="0"/>
            </a:endParaRPr>
          </a:p>
          <a:p>
            <a:r>
              <a:rPr lang="en-US" sz="1700" dirty="0">
                <a:latin typeface="Century Gothic" panose="020B0502020202020204" pitchFamily="34" charset="0"/>
              </a:rPr>
              <a:t>Natalee Cleveland &amp; Shanna Walker</a:t>
            </a:r>
          </a:p>
          <a:p>
            <a:pPr marL="457200" lvl="1" indent="0">
              <a:buNone/>
            </a:pPr>
            <a:r>
              <a:rPr lang="en-US" sz="1700" dirty="0">
                <a:latin typeface="Century Gothic" panose="020B0502020202020204" pitchFamily="34" charset="0"/>
              </a:rPr>
              <a:t>Disston Academy &amp; Lealman Innovation</a:t>
            </a:r>
          </a:p>
          <a:p>
            <a:pPr marL="457200" lvl="1" indent="0">
              <a:buNone/>
            </a:pPr>
            <a:endParaRPr lang="en-US" sz="1700" dirty="0">
              <a:latin typeface="Century Gothic" panose="020B0502020202020204" pitchFamily="34" charset="0"/>
            </a:endParaRPr>
          </a:p>
          <a:p>
            <a:pPr marL="0" indent="0">
              <a:buNone/>
            </a:pPr>
            <a:r>
              <a:rPr lang="en-US" sz="1700" dirty="0">
                <a:latin typeface="Century Gothic" panose="020B0502020202020204" pitchFamily="34" charset="0"/>
              </a:rPr>
              <a:t>&amp; all champions who were impacted by the Hurricanes. </a:t>
            </a:r>
          </a:p>
          <a:p>
            <a:endParaRPr lang="en-US" sz="1700" dirty="0"/>
          </a:p>
        </p:txBody>
      </p:sp>
    </p:spTree>
    <p:extLst>
      <p:ext uri="{BB962C8B-B14F-4D97-AF65-F5344CB8AC3E}">
        <p14:creationId xmlns:p14="http://schemas.microsoft.com/office/powerpoint/2010/main" val="407341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068CB3-2995-B7F6-FCC8-3ECAABB2D037}"/>
              </a:ext>
            </a:extLst>
          </p:cNvPr>
          <p:cNvPicPr>
            <a:picLocks noChangeAspect="1"/>
          </p:cNvPicPr>
          <p:nvPr/>
        </p:nvPicPr>
        <p:blipFill>
          <a:blip r:embed="rId3"/>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831757-E450-AC99-C56B-2C055D77F3F5}"/>
              </a:ext>
            </a:extLst>
          </p:cNvPr>
          <p:cNvSpPr>
            <a:spLocks noGrp="1"/>
          </p:cNvSpPr>
          <p:nvPr>
            <p:ph type="title"/>
          </p:nvPr>
        </p:nvSpPr>
        <p:spPr>
          <a:xfrm>
            <a:off x="1063752" y="719350"/>
            <a:ext cx="10058400" cy="1322228"/>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5200" dirty="0">
                <a:latin typeface="Century Gothic" panose="020B0502020202020204" pitchFamily="34" charset="0"/>
              </a:rPr>
              <a:t>Most financial programs completed:</a:t>
            </a:r>
          </a:p>
        </p:txBody>
      </p:sp>
    </p:spTree>
    <p:extLst>
      <p:ext uri="{BB962C8B-B14F-4D97-AF65-F5344CB8AC3E}">
        <p14:creationId xmlns:p14="http://schemas.microsoft.com/office/powerpoint/2010/main" val="4088326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E6B372-AB86-D14F-C7BB-FB90C34A57D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4D065B-2650-1339-1BEA-F93998845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AA7DC6D-DD33-45EC-6BBF-2FD2E011DBA4}"/>
              </a:ext>
            </a:extLst>
          </p:cNvPr>
          <p:cNvPicPr>
            <a:picLocks noChangeAspect="1"/>
          </p:cNvPicPr>
          <p:nvPr/>
        </p:nvPicPr>
        <p:blipFill>
          <a:blip r:embed="rId3"/>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5EE0F5C8-2C39-3179-7CF9-C5BB81A54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307E0-EAA7-0EB0-B1CC-AC98B56F4312}"/>
              </a:ext>
            </a:extLst>
          </p:cNvPr>
          <p:cNvSpPr>
            <a:spLocks noGrp="1"/>
          </p:cNvSpPr>
          <p:nvPr>
            <p:ph type="title"/>
          </p:nvPr>
        </p:nvSpPr>
        <p:spPr>
          <a:xfrm>
            <a:off x="1063752" y="719350"/>
            <a:ext cx="10058400" cy="1322228"/>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5200" dirty="0">
                <a:latin typeface="Century Gothic" panose="020B0502020202020204" pitchFamily="34" charset="0"/>
              </a:rPr>
              <a:t>Most financial programs completed:</a:t>
            </a:r>
          </a:p>
        </p:txBody>
      </p:sp>
      <p:sp>
        <p:nvSpPr>
          <p:cNvPr id="4" name="TextBox 3">
            <a:extLst>
              <a:ext uri="{FF2B5EF4-FFF2-40B4-BE49-F238E27FC236}">
                <a16:creationId xmlns:a16="http://schemas.microsoft.com/office/drawing/2014/main" id="{FD2BE3E9-C671-72A4-27BB-015D0315C259}"/>
              </a:ext>
            </a:extLst>
          </p:cNvPr>
          <p:cNvSpPr txBox="1"/>
          <p:nvPr/>
        </p:nvSpPr>
        <p:spPr>
          <a:xfrm>
            <a:off x="1245968" y="2922104"/>
            <a:ext cx="8785927" cy="523220"/>
          </a:xfrm>
          <a:prstGeom prst="rect">
            <a:avLst/>
          </a:prstGeom>
          <a:noFill/>
        </p:spPr>
        <p:txBody>
          <a:bodyPr wrap="square" rtlCol="0">
            <a:spAutoFit/>
          </a:bodyPr>
          <a:lstStyle/>
          <a:p>
            <a:r>
              <a:rPr lang="en-US" sz="2800" dirty="0">
                <a:latin typeface="Century Gothic" panose="020B0502020202020204" pitchFamily="34" charset="0"/>
              </a:rPr>
              <a:t>Julia Sweeney- Safety Harbor Middle School</a:t>
            </a:r>
          </a:p>
        </p:txBody>
      </p:sp>
    </p:spTree>
    <p:extLst>
      <p:ext uri="{BB962C8B-B14F-4D97-AF65-F5344CB8AC3E}">
        <p14:creationId xmlns:p14="http://schemas.microsoft.com/office/powerpoint/2010/main" val="1766526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ribbon rosette">
            <a:extLst>
              <a:ext uri="{FF2B5EF4-FFF2-40B4-BE49-F238E27FC236}">
                <a16:creationId xmlns:a16="http://schemas.microsoft.com/office/drawing/2014/main" id="{0EFB48C5-7FBA-8E06-6B55-DAB27CEF6702}"/>
              </a:ext>
            </a:extLst>
          </p:cNvPr>
          <p:cNvPicPr>
            <a:picLocks noChangeAspect="1"/>
          </p:cNvPicPr>
          <p:nvPr/>
        </p:nvPicPr>
        <p:blipFill>
          <a:blip r:embed="rId2">
            <a:alphaModFix amt="50000"/>
          </a:blip>
          <a:srcRect t="5670" b="10375"/>
          <a:stretch/>
        </p:blipFill>
        <p:spPr>
          <a:xfrm>
            <a:off x="20" y="1"/>
            <a:ext cx="12191980" cy="6857999"/>
          </a:xfrm>
          <a:prstGeom prst="rect">
            <a:avLst/>
          </a:prstGeom>
        </p:spPr>
      </p:pic>
      <p:sp>
        <p:nvSpPr>
          <p:cNvPr id="2" name="Title 1">
            <a:extLst>
              <a:ext uri="{FF2B5EF4-FFF2-40B4-BE49-F238E27FC236}">
                <a16:creationId xmlns:a16="http://schemas.microsoft.com/office/drawing/2014/main" id="{5235BE96-DF6C-1698-04F2-00BA827B7F22}"/>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Century Gothic" panose="020B0502020202020204" pitchFamily="34" charset="0"/>
              </a:rPr>
              <a:t>Rookies of the Year!</a:t>
            </a:r>
          </a:p>
        </p:txBody>
      </p:sp>
    </p:spTree>
    <p:extLst>
      <p:ext uri="{BB962C8B-B14F-4D97-AF65-F5344CB8AC3E}">
        <p14:creationId xmlns:p14="http://schemas.microsoft.com/office/powerpoint/2010/main" val="23713578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8DB77B72-92EB-ABBA-990B-171D1461A3B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1C0E88B-6048-D326-7D4F-7CB97DDA9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ribbon rosette">
            <a:extLst>
              <a:ext uri="{FF2B5EF4-FFF2-40B4-BE49-F238E27FC236}">
                <a16:creationId xmlns:a16="http://schemas.microsoft.com/office/drawing/2014/main" id="{0966874C-E2A6-4B26-8324-04449257E86F}"/>
              </a:ext>
            </a:extLst>
          </p:cNvPr>
          <p:cNvPicPr>
            <a:picLocks noChangeAspect="1"/>
          </p:cNvPicPr>
          <p:nvPr/>
        </p:nvPicPr>
        <p:blipFill>
          <a:blip r:embed="rId2">
            <a:alphaModFix amt="50000"/>
          </a:blip>
          <a:srcRect t="5670" b="10375"/>
          <a:stretch/>
        </p:blipFill>
        <p:spPr>
          <a:xfrm>
            <a:off x="20" y="1"/>
            <a:ext cx="12191980" cy="6857999"/>
          </a:xfrm>
          <a:prstGeom prst="rect">
            <a:avLst/>
          </a:prstGeom>
        </p:spPr>
      </p:pic>
      <p:sp>
        <p:nvSpPr>
          <p:cNvPr id="2" name="Title 1">
            <a:extLst>
              <a:ext uri="{FF2B5EF4-FFF2-40B4-BE49-F238E27FC236}">
                <a16:creationId xmlns:a16="http://schemas.microsoft.com/office/drawing/2014/main" id="{C907D008-BDE9-98B1-4974-9A741A24835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Century Gothic" panose="020B0502020202020204" pitchFamily="34" charset="0"/>
              </a:rPr>
              <a:t>Rookies of the Year!</a:t>
            </a:r>
          </a:p>
        </p:txBody>
      </p:sp>
      <p:sp>
        <p:nvSpPr>
          <p:cNvPr id="6" name="TextBox 5">
            <a:extLst>
              <a:ext uri="{FF2B5EF4-FFF2-40B4-BE49-F238E27FC236}">
                <a16:creationId xmlns:a16="http://schemas.microsoft.com/office/drawing/2014/main" id="{B00BFB90-2CBB-3105-9C41-4F19A449A955}"/>
              </a:ext>
            </a:extLst>
          </p:cNvPr>
          <p:cNvSpPr txBox="1"/>
          <p:nvPr/>
        </p:nvSpPr>
        <p:spPr>
          <a:xfrm>
            <a:off x="1524000" y="4159404"/>
            <a:ext cx="9144000" cy="1098395"/>
          </a:xfrm>
          <a:prstGeom prst="rect">
            <a:avLst/>
          </a:prstGeom>
        </p:spPr>
        <p:txBody>
          <a:bodyPr vert="horz" lIns="91440" tIns="45720" rIns="91440" bIns="45720" rtlCol="0">
            <a:normAutofit/>
          </a:bodyPr>
          <a:lstStyle/>
          <a:p>
            <a:pPr algn="ctr">
              <a:lnSpc>
                <a:spcPct val="90000"/>
              </a:lnSpc>
              <a:spcBef>
                <a:spcPts val="1000"/>
              </a:spcBef>
            </a:pPr>
            <a:r>
              <a:rPr lang="en-US" sz="2400" dirty="0">
                <a:solidFill>
                  <a:srgbClr val="FFFFFF"/>
                </a:solidFill>
                <a:latin typeface="Century Gothic" panose="020B0502020202020204" pitchFamily="34" charset="0"/>
              </a:rPr>
              <a:t>Kerri Ann Henry – Walter Pownall Service Center</a:t>
            </a:r>
            <a:br>
              <a:rPr lang="en-US" sz="2400" dirty="0">
                <a:solidFill>
                  <a:srgbClr val="FFFFFF"/>
                </a:solidFill>
                <a:latin typeface="Century Gothic" panose="020B0502020202020204" pitchFamily="34" charset="0"/>
              </a:rPr>
            </a:br>
            <a:r>
              <a:rPr lang="en-US" sz="2400" dirty="0">
                <a:solidFill>
                  <a:srgbClr val="FFFFFF"/>
                </a:solidFill>
                <a:latin typeface="Century Gothic" panose="020B0502020202020204" pitchFamily="34" charset="0"/>
              </a:rPr>
              <a:t>Travis Broome – Brooker Creek Elementary</a:t>
            </a:r>
          </a:p>
        </p:txBody>
      </p:sp>
    </p:spTree>
    <p:extLst>
      <p:ext uri="{BB962C8B-B14F-4D97-AF65-F5344CB8AC3E}">
        <p14:creationId xmlns:p14="http://schemas.microsoft.com/office/powerpoint/2010/main" val="257953841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53E40B1-B3AD-734D-44CE-48E3C0AA75C9}"/>
              </a:ext>
            </a:extLst>
          </p:cNvPr>
          <p:cNvPicPr>
            <a:picLocks noChangeAspect="1"/>
          </p:cNvPicPr>
          <p:nvPr/>
        </p:nvPicPr>
        <p:blipFill>
          <a:blip r:embed="rId2"/>
          <a:srcRect/>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F941A9-A03F-E342-4D52-C0904FE196D6}"/>
              </a:ext>
            </a:extLst>
          </p:cNvPr>
          <p:cNvSpPr>
            <a:spLocks noGrp="1"/>
          </p:cNvSpPr>
          <p:nvPr>
            <p:ph type="title"/>
          </p:nvPr>
        </p:nvSpPr>
        <p:spPr>
          <a:xfrm>
            <a:off x="404552" y="3091928"/>
            <a:ext cx="9902325" cy="2387600"/>
          </a:xfrm>
        </p:spPr>
        <p:txBody>
          <a:bodyPr vert="horz" lIns="91440" tIns="45720" rIns="91440" bIns="45720" rtlCol="0" anchor="b">
            <a:normAutofit/>
          </a:bodyPr>
          <a:lstStyle/>
          <a:p>
            <a:r>
              <a:rPr lang="en-US" sz="6600" dirty="0">
                <a:solidFill>
                  <a:schemeClr val="bg1"/>
                </a:solidFill>
                <a:latin typeface="Century Gothic" panose="020B0502020202020204" pitchFamily="34" charset="0"/>
              </a:rPr>
              <a:t>2025 Champion Award!</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944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19F097-BED3-4723-C605-F73DADA434E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E1EC2CC-4FB1-CBAC-561C-6DA84AD52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DBA61F-1F2E-2F2C-B105-759270307D1E}"/>
              </a:ext>
            </a:extLst>
          </p:cNvPr>
          <p:cNvPicPr>
            <a:picLocks noChangeAspect="1"/>
          </p:cNvPicPr>
          <p:nvPr/>
        </p:nvPicPr>
        <p:blipFill>
          <a:blip r:embed="rId2"/>
          <a:srcRect/>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F22392CC-A855-528E-E5F9-D0F332BCE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5700C5-A331-CD6E-90E7-5A82947440DE}"/>
              </a:ext>
            </a:extLst>
          </p:cNvPr>
          <p:cNvSpPr>
            <a:spLocks noGrp="1"/>
          </p:cNvSpPr>
          <p:nvPr>
            <p:ph type="title"/>
          </p:nvPr>
        </p:nvSpPr>
        <p:spPr>
          <a:xfrm>
            <a:off x="404552" y="3091928"/>
            <a:ext cx="9902325" cy="2387600"/>
          </a:xfrm>
        </p:spPr>
        <p:txBody>
          <a:bodyPr vert="horz" lIns="91440" tIns="45720" rIns="91440" bIns="45720" rtlCol="0" anchor="b">
            <a:normAutofit/>
          </a:bodyPr>
          <a:lstStyle/>
          <a:p>
            <a:r>
              <a:rPr lang="en-US" sz="6600" dirty="0">
                <a:solidFill>
                  <a:schemeClr val="bg1"/>
                </a:solidFill>
                <a:latin typeface="Century Gothic" panose="020B0502020202020204" pitchFamily="34" charset="0"/>
              </a:rPr>
              <a:t>2025 Champion Award!</a:t>
            </a:r>
          </a:p>
        </p:txBody>
      </p:sp>
      <p:sp>
        <p:nvSpPr>
          <p:cNvPr id="13" name="Rectangle: Rounded Corners 12">
            <a:extLst>
              <a:ext uri="{FF2B5EF4-FFF2-40B4-BE49-F238E27FC236}">
                <a16:creationId xmlns:a16="http://schemas.microsoft.com/office/drawing/2014/main" id="{745ACC00-F4FD-087A-4973-D48ADC3BA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AD0F4E2-3CEE-71FE-DF21-06410029DA5F}"/>
              </a:ext>
            </a:extLst>
          </p:cNvPr>
          <p:cNvSpPr txBox="1"/>
          <p:nvPr/>
        </p:nvSpPr>
        <p:spPr>
          <a:xfrm>
            <a:off x="1432886" y="5656329"/>
            <a:ext cx="7462635"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Bonnie Capra – PTC St. Petersburg</a:t>
            </a:r>
          </a:p>
        </p:txBody>
      </p:sp>
    </p:spTree>
    <p:extLst>
      <p:ext uri="{BB962C8B-B14F-4D97-AF65-F5344CB8AC3E}">
        <p14:creationId xmlns:p14="http://schemas.microsoft.com/office/powerpoint/2010/main" val="979848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C782-9F05-F05B-3B1E-E7A274795CB2}"/>
              </a:ext>
            </a:extLst>
          </p:cNvPr>
          <p:cNvSpPr>
            <a:spLocks noGrp="1"/>
          </p:cNvSpPr>
          <p:nvPr>
            <p:ph type="title"/>
          </p:nvPr>
        </p:nvSpPr>
        <p:spPr/>
        <p:txBody>
          <a:bodyPr>
            <a:normAutofit/>
          </a:bodyPr>
          <a:lstStyle/>
          <a:p>
            <a:r>
              <a:rPr lang="en-US" sz="2800" dirty="0"/>
              <a:t>Did you read the full email?</a:t>
            </a:r>
          </a:p>
        </p:txBody>
      </p:sp>
      <p:pic>
        <p:nvPicPr>
          <p:cNvPr id="7" name="Picture 6">
            <a:extLst>
              <a:ext uri="{FF2B5EF4-FFF2-40B4-BE49-F238E27FC236}">
                <a16:creationId xmlns:a16="http://schemas.microsoft.com/office/drawing/2014/main" id="{49BA3A03-A039-10FB-E62F-071686F5323C}"/>
              </a:ext>
            </a:extLst>
          </p:cNvPr>
          <p:cNvPicPr>
            <a:picLocks noChangeAspect="1"/>
          </p:cNvPicPr>
          <p:nvPr/>
        </p:nvPicPr>
        <p:blipFill>
          <a:blip r:embed="rId2"/>
          <a:stretch>
            <a:fillRect/>
          </a:stretch>
        </p:blipFill>
        <p:spPr>
          <a:xfrm>
            <a:off x="1871149" y="1476568"/>
            <a:ext cx="7901061" cy="5016307"/>
          </a:xfrm>
          <a:prstGeom prst="rect">
            <a:avLst/>
          </a:prstGeom>
          <a:ln>
            <a:solidFill>
              <a:schemeClr val="tx1"/>
            </a:solidFill>
          </a:ln>
        </p:spPr>
      </p:pic>
    </p:spTree>
    <p:extLst>
      <p:ext uri="{BB962C8B-B14F-4D97-AF65-F5344CB8AC3E}">
        <p14:creationId xmlns:p14="http://schemas.microsoft.com/office/powerpoint/2010/main" val="4182139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887B7-DCE0-107E-C0BB-72A4C4507A4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89DBD21-FECC-C45B-6FF9-04786C464AAB}"/>
              </a:ext>
            </a:extLst>
          </p:cNvPr>
          <p:cNvPicPr>
            <a:picLocks noChangeAspect="1"/>
          </p:cNvPicPr>
          <p:nvPr/>
        </p:nvPicPr>
        <p:blipFill>
          <a:blip r:embed="rId2"/>
          <a:srcRect l="12581" t="23330" r="18909" b="6971"/>
          <a:stretch/>
        </p:blipFill>
        <p:spPr>
          <a:xfrm>
            <a:off x="1058126" y="683581"/>
            <a:ext cx="9198682" cy="5941506"/>
          </a:xfrm>
          <a:prstGeom prst="rect">
            <a:avLst/>
          </a:prstGeom>
          <a:ln>
            <a:solidFill>
              <a:schemeClr val="tx1"/>
            </a:solidFill>
          </a:ln>
        </p:spPr>
      </p:pic>
      <p:pic>
        <p:nvPicPr>
          <p:cNvPr id="4" name="Picture 3">
            <a:extLst>
              <a:ext uri="{FF2B5EF4-FFF2-40B4-BE49-F238E27FC236}">
                <a16:creationId xmlns:a16="http://schemas.microsoft.com/office/drawing/2014/main" id="{80A84BAB-0A2B-3E2F-644F-A0433E2EA2C2}"/>
              </a:ext>
            </a:extLst>
          </p:cNvPr>
          <p:cNvPicPr>
            <a:picLocks noChangeAspect="1"/>
          </p:cNvPicPr>
          <p:nvPr/>
        </p:nvPicPr>
        <p:blipFill>
          <a:blip r:embed="rId3"/>
          <a:srcRect l="29207" t="18705" r="31676" b="39557"/>
          <a:stretch/>
        </p:blipFill>
        <p:spPr>
          <a:xfrm>
            <a:off x="2365548" y="3114136"/>
            <a:ext cx="7060624" cy="940279"/>
          </a:xfrm>
          <a:prstGeom prst="rect">
            <a:avLst/>
          </a:prstGeom>
          <a:ln w="57150">
            <a:solidFill>
              <a:srgbClr val="FF0000"/>
            </a:solidFill>
          </a:ln>
        </p:spPr>
      </p:pic>
      <p:cxnSp>
        <p:nvCxnSpPr>
          <p:cNvPr id="8" name="Straight Connector 7">
            <a:extLst>
              <a:ext uri="{FF2B5EF4-FFF2-40B4-BE49-F238E27FC236}">
                <a16:creationId xmlns:a16="http://schemas.microsoft.com/office/drawing/2014/main" id="{815F1D0D-192C-E802-3A04-13BAF05C4A88}"/>
              </a:ext>
            </a:extLst>
          </p:cNvPr>
          <p:cNvCxnSpPr>
            <a:cxnSpLocks/>
          </p:cNvCxnSpPr>
          <p:nvPr/>
        </p:nvCxnSpPr>
        <p:spPr>
          <a:xfrm>
            <a:off x="2303253" y="4054415"/>
            <a:ext cx="2815088" cy="1802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7B4E3F-9072-63F7-6901-E327B08F2ED5}"/>
              </a:ext>
            </a:extLst>
          </p:cNvPr>
          <p:cNvCxnSpPr>
            <a:cxnSpLocks/>
          </p:cNvCxnSpPr>
          <p:nvPr/>
        </p:nvCxnSpPr>
        <p:spPr>
          <a:xfrm flipH="1">
            <a:off x="7073660" y="4111873"/>
            <a:ext cx="2352512" cy="17454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0632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A57F3A-5C42-4038-94D5-A9F4BB9BEAE8}"/>
              </a:ext>
            </a:extLst>
          </p:cNvPr>
          <p:cNvSpPr>
            <a:spLocks noGrp="1"/>
          </p:cNvSpPr>
          <p:nvPr>
            <p:ph type="title"/>
          </p:nvPr>
        </p:nvSpPr>
        <p:spPr>
          <a:xfrm>
            <a:off x="6695358" y="703679"/>
            <a:ext cx="4594941" cy="2052522"/>
          </a:xfrm>
        </p:spPr>
        <p:txBody>
          <a:bodyPr vert="horz" lIns="91440" tIns="45720" rIns="91440" bIns="45720" rtlCol="0" anchor="b">
            <a:normAutofit fontScale="90000"/>
          </a:bodyPr>
          <a:lstStyle/>
          <a:p>
            <a:r>
              <a:rPr lang="en-US" sz="5200" kern="1200" dirty="0">
                <a:solidFill>
                  <a:schemeClr val="tx1"/>
                </a:solidFill>
                <a:latin typeface="Century Gothic" panose="020B0502020202020204" pitchFamily="34" charset="0"/>
              </a:rPr>
              <a:t>Your District Wellness Team </a:t>
            </a:r>
          </a:p>
        </p:txBody>
      </p:sp>
      <p:sp>
        <p:nvSpPr>
          <p:cNvPr id="52" name="Oval 5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5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5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34" name="Graphic 33" descr="Users">
            <a:extLst>
              <a:ext uri="{FF2B5EF4-FFF2-40B4-BE49-F238E27FC236}">
                <a16:creationId xmlns:a16="http://schemas.microsoft.com/office/drawing/2014/main" id="{4CA90E76-565D-9019-FB59-22D669CAA4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770" y="1448957"/>
            <a:ext cx="3952579" cy="3952579"/>
          </a:xfrm>
          <a:prstGeom prst="rect">
            <a:avLst/>
          </a:prstGeom>
        </p:spPr>
      </p:pic>
      <p:sp>
        <p:nvSpPr>
          <p:cNvPr id="4" name="TextBox 3">
            <a:extLst>
              <a:ext uri="{FF2B5EF4-FFF2-40B4-BE49-F238E27FC236}">
                <a16:creationId xmlns:a16="http://schemas.microsoft.com/office/drawing/2014/main" id="{EC0B8FE2-FC38-49CA-824C-857DF64E5443}"/>
              </a:ext>
            </a:extLst>
          </p:cNvPr>
          <p:cNvSpPr txBox="1"/>
          <p:nvPr/>
        </p:nvSpPr>
        <p:spPr>
          <a:xfrm>
            <a:off x="6311351" y="2990818"/>
            <a:ext cx="4884986" cy="2913872"/>
          </a:xfrm>
          <a:prstGeom prst="rect">
            <a:avLst/>
          </a:prstGeom>
        </p:spPr>
        <p:txBody>
          <a:bodyPr vert="horz" lIns="91440" tIns="45720" rIns="91440" bIns="45720" rtlCol="0" anchor="t">
            <a:normAutofit fontScale="92500" lnSpcReduction="20000"/>
          </a:bodyPr>
          <a:lstStyle/>
          <a:p>
            <a:pPr indent="-228600">
              <a:lnSpc>
                <a:spcPct val="90000"/>
              </a:lnSpc>
              <a:spcAft>
                <a:spcPts val="600"/>
              </a:spcAft>
              <a:buFont typeface="Arial" panose="020B0604020202020204" pitchFamily="34" charset="0"/>
              <a:buChar char="•"/>
            </a:pPr>
            <a:r>
              <a:rPr lang="en-US" sz="1400" dirty="0">
                <a:solidFill>
                  <a:schemeClr val="tx1">
                    <a:alpha val="80000"/>
                  </a:schemeClr>
                </a:solidFill>
                <a:latin typeface="Century Gothic" panose="020B0502020202020204" pitchFamily="34" charset="0"/>
              </a:rPr>
              <a:t>Caleigh Hill </a:t>
            </a:r>
            <a:r>
              <a:rPr lang="en-US" sz="1400" i="1" dirty="0">
                <a:solidFill>
                  <a:schemeClr val="tx1">
                    <a:alpha val="80000"/>
                  </a:schemeClr>
                </a:solidFill>
                <a:latin typeface="Century Gothic" panose="020B0502020202020204" pitchFamily="34" charset="0"/>
              </a:rPr>
              <a:t>Employee Wellness Coordinator</a:t>
            </a:r>
          </a:p>
          <a:p>
            <a:pPr>
              <a:lnSpc>
                <a:spcPct val="90000"/>
              </a:lnSpc>
              <a:spcAft>
                <a:spcPts val="600"/>
              </a:spcAft>
            </a:pPr>
            <a:r>
              <a:rPr lang="en-US" sz="1400" dirty="0">
                <a:solidFill>
                  <a:schemeClr val="tx1">
                    <a:alpha val="80000"/>
                  </a:schemeClr>
                </a:solidFill>
                <a:latin typeface="Century Gothic" panose="020B0502020202020204" pitchFamily="34" charset="0"/>
              </a:rPr>
              <a:t>	</a:t>
            </a:r>
            <a:r>
              <a:rPr lang="en-US" sz="1400" dirty="0">
                <a:solidFill>
                  <a:schemeClr val="tx1">
                    <a:alpha val="80000"/>
                  </a:schemeClr>
                </a:solidFill>
                <a:latin typeface="Century Gothic" panose="020B0502020202020204" pitchFamily="34" charset="0"/>
                <a:hlinkClick r:id="rId4"/>
              </a:rPr>
              <a:t>hillca@pcsb.org</a:t>
            </a:r>
            <a:endParaRPr lang="en-US" sz="1400" dirty="0">
              <a:solidFill>
                <a:schemeClr val="tx1">
                  <a:alpha val="80000"/>
                </a:schemeClr>
              </a:solidFill>
              <a:latin typeface="Century Gothic" panose="020B0502020202020204" pitchFamily="34" charset="0"/>
            </a:endParaRPr>
          </a:p>
          <a:p>
            <a:pPr indent="-228600">
              <a:lnSpc>
                <a:spcPct val="90000"/>
              </a:lnSpc>
              <a:spcAft>
                <a:spcPts val="600"/>
              </a:spcAft>
              <a:buFont typeface="Arial" panose="020B0604020202020204" pitchFamily="34" charset="0"/>
              <a:buChar char="•"/>
            </a:pPr>
            <a:r>
              <a:rPr lang="en-US" sz="1400" dirty="0">
                <a:solidFill>
                  <a:schemeClr val="tx1">
                    <a:alpha val="80000"/>
                  </a:schemeClr>
                </a:solidFill>
                <a:latin typeface="Century Gothic" panose="020B0502020202020204" pitchFamily="34" charset="0"/>
              </a:rPr>
              <a:t>Brandon McIntosh </a:t>
            </a:r>
            <a:r>
              <a:rPr lang="en-US" sz="1400" i="1" dirty="0">
                <a:solidFill>
                  <a:schemeClr val="tx1">
                    <a:alpha val="80000"/>
                  </a:schemeClr>
                </a:solidFill>
                <a:latin typeface="Century Gothic" panose="020B0502020202020204" pitchFamily="34" charset="0"/>
              </a:rPr>
              <a:t>Employee Wellness Specialist</a:t>
            </a:r>
          </a:p>
          <a:p>
            <a:pPr>
              <a:lnSpc>
                <a:spcPct val="90000"/>
              </a:lnSpc>
              <a:spcAft>
                <a:spcPts val="600"/>
              </a:spcAft>
            </a:pPr>
            <a:r>
              <a:rPr lang="en-US" sz="1400" dirty="0">
                <a:solidFill>
                  <a:schemeClr val="tx1">
                    <a:alpha val="80000"/>
                  </a:schemeClr>
                </a:solidFill>
                <a:latin typeface="Century Gothic" panose="020B0502020202020204" pitchFamily="34" charset="0"/>
              </a:rPr>
              <a:t>	</a:t>
            </a:r>
            <a:r>
              <a:rPr lang="en-US" sz="1400" dirty="0">
                <a:solidFill>
                  <a:schemeClr val="tx1">
                    <a:alpha val="80000"/>
                  </a:schemeClr>
                </a:solidFill>
                <a:latin typeface="Century Gothic" panose="020B0502020202020204" pitchFamily="34" charset="0"/>
                <a:hlinkClick r:id="rId5"/>
              </a:rPr>
              <a:t>mcintoshbra@pcsb.org</a:t>
            </a:r>
            <a:endParaRPr lang="en-US" sz="1400" dirty="0">
              <a:solidFill>
                <a:schemeClr val="tx1">
                  <a:alpha val="80000"/>
                </a:schemeClr>
              </a:solidFill>
              <a:latin typeface="Century Gothic" panose="020B0502020202020204" pitchFamily="34" charset="0"/>
            </a:endParaRPr>
          </a:p>
          <a:p>
            <a:pPr indent="-228600">
              <a:lnSpc>
                <a:spcPct val="90000"/>
              </a:lnSpc>
              <a:spcAft>
                <a:spcPts val="600"/>
              </a:spcAft>
              <a:buFont typeface="Arial" panose="020B0604020202020204" pitchFamily="34" charset="0"/>
              <a:buChar char="•"/>
            </a:pPr>
            <a:r>
              <a:rPr lang="en-US" sz="1400" dirty="0">
                <a:solidFill>
                  <a:schemeClr val="tx1">
                    <a:alpha val="80000"/>
                  </a:schemeClr>
                </a:solidFill>
                <a:latin typeface="Century Gothic" panose="020B0502020202020204" pitchFamily="34" charset="0"/>
              </a:rPr>
              <a:t>Jessica O’Connell </a:t>
            </a:r>
            <a:r>
              <a:rPr lang="en-US" sz="1400" i="1" dirty="0">
                <a:solidFill>
                  <a:schemeClr val="tx1">
                    <a:alpha val="80000"/>
                  </a:schemeClr>
                </a:solidFill>
                <a:latin typeface="Century Gothic" panose="020B0502020202020204" pitchFamily="34" charset="0"/>
              </a:rPr>
              <a:t>Aetna Wellness Nurse on-site</a:t>
            </a:r>
          </a:p>
          <a:p>
            <a:pPr>
              <a:lnSpc>
                <a:spcPct val="90000"/>
              </a:lnSpc>
              <a:spcAft>
                <a:spcPts val="600"/>
              </a:spcAft>
            </a:pPr>
            <a:r>
              <a:rPr lang="en-US" sz="1400" dirty="0">
                <a:solidFill>
                  <a:schemeClr val="tx1">
                    <a:alpha val="80000"/>
                  </a:schemeClr>
                </a:solidFill>
                <a:latin typeface="Century Gothic" panose="020B0502020202020204" pitchFamily="34" charset="0"/>
              </a:rPr>
              <a:t>	</a:t>
            </a:r>
            <a:r>
              <a:rPr lang="en-US" sz="1400" dirty="0">
                <a:solidFill>
                  <a:schemeClr val="tx1">
                    <a:alpha val="80000"/>
                  </a:schemeClr>
                </a:solidFill>
                <a:latin typeface="Century Gothic" panose="020B0502020202020204" pitchFamily="34" charset="0"/>
                <a:hlinkClick r:id="rId6"/>
              </a:rPr>
              <a:t>pcs.oconnellj@pcsb.org</a:t>
            </a:r>
            <a:endParaRPr lang="en-US" sz="1400" dirty="0">
              <a:solidFill>
                <a:schemeClr val="tx1">
                  <a:alpha val="80000"/>
                </a:schemeClr>
              </a:solidFill>
              <a:latin typeface="Century Gothic" panose="020B0502020202020204" pitchFamily="34" charset="0"/>
            </a:endParaRPr>
          </a:p>
          <a:p>
            <a:pPr indent="-228600">
              <a:lnSpc>
                <a:spcPct val="90000"/>
              </a:lnSpc>
              <a:spcAft>
                <a:spcPts val="600"/>
              </a:spcAft>
              <a:buFont typeface="Arial" panose="020B0604020202020204" pitchFamily="34" charset="0"/>
              <a:buChar char="•"/>
            </a:pPr>
            <a:r>
              <a:rPr lang="en-US" sz="1400" dirty="0">
                <a:solidFill>
                  <a:schemeClr val="tx1">
                    <a:alpha val="80000"/>
                  </a:schemeClr>
                </a:solidFill>
                <a:latin typeface="Century Gothic" panose="020B0502020202020204" pitchFamily="34" charset="0"/>
              </a:rPr>
              <a:t>Darlene Rivers </a:t>
            </a:r>
            <a:r>
              <a:rPr lang="en-US" sz="1400" i="1" dirty="0">
                <a:solidFill>
                  <a:schemeClr val="tx1">
                    <a:alpha val="80000"/>
                  </a:schemeClr>
                </a:solidFill>
                <a:latin typeface="Century Gothic" panose="020B0502020202020204" pitchFamily="34" charset="0"/>
              </a:rPr>
              <a:t>EAP Coordinator on-site</a:t>
            </a:r>
          </a:p>
          <a:p>
            <a:pPr>
              <a:lnSpc>
                <a:spcPct val="90000"/>
              </a:lnSpc>
              <a:spcAft>
                <a:spcPts val="600"/>
              </a:spcAft>
            </a:pPr>
            <a:r>
              <a:rPr lang="en-US" sz="1400" dirty="0">
                <a:solidFill>
                  <a:schemeClr val="tx1">
                    <a:alpha val="80000"/>
                  </a:schemeClr>
                </a:solidFill>
                <a:latin typeface="Century Gothic" panose="020B0502020202020204" pitchFamily="34" charset="0"/>
              </a:rPr>
              <a:t>	</a:t>
            </a:r>
            <a:r>
              <a:rPr lang="en-US" sz="1400" dirty="0">
                <a:solidFill>
                  <a:schemeClr val="tx1">
                    <a:alpha val="80000"/>
                  </a:schemeClr>
                </a:solidFill>
                <a:latin typeface="Century Gothic" panose="020B0502020202020204" pitchFamily="34" charset="0"/>
                <a:hlinkClick r:id="rId7"/>
              </a:rPr>
              <a:t>pcs.riversd@pcsb.org</a:t>
            </a:r>
            <a:endParaRPr lang="en-US" sz="1400" dirty="0">
              <a:solidFill>
                <a:schemeClr val="tx1">
                  <a:alpha val="80000"/>
                </a:schemeClr>
              </a:solidFill>
              <a:latin typeface="Century Gothic" panose="020B0502020202020204" pitchFamily="34" charset="0"/>
            </a:endParaRPr>
          </a:p>
          <a:p>
            <a:pPr indent="-228600">
              <a:lnSpc>
                <a:spcPct val="90000"/>
              </a:lnSpc>
              <a:spcAft>
                <a:spcPts val="600"/>
              </a:spcAft>
              <a:buFont typeface="Arial" panose="020B0604020202020204" pitchFamily="34" charset="0"/>
              <a:buChar char="•"/>
            </a:pPr>
            <a:r>
              <a:rPr lang="en-US" sz="1400" dirty="0">
                <a:solidFill>
                  <a:schemeClr val="tx1">
                    <a:alpha val="80000"/>
                  </a:schemeClr>
                </a:solidFill>
                <a:latin typeface="Century Gothic" panose="020B0502020202020204" pitchFamily="34" charset="0"/>
              </a:rPr>
              <a:t>Gabrielle Belcastro </a:t>
            </a:r>
            <a:r>
              <a:rPr lang="en-US" sz="1400" i="1" dirty="0">
                <a:solidFill>
                  <a:schemeClr val="tx1">
                    <a:alpha val="80000"/>
                  </a:schemeClr>
                </a:solidFill>
                <a:latin typeface="Century Gothic" panose="020B0502020202020204" pitchFamily="34" charset="0"/>
              </a:rPr>
              <a:t>Aetna Registered Dietitian</a:t>
            </a:r>
          </a:p>
          <a:p>
            <a:pPr lvl="2">
              <a:lnSpc>
                <a:spcPct val="90000"/>
              </a:lnSpc>
              <a:spcAft>
                <a:spcPts val="600"/>
              </a:spcAft>
            </a:pPr>
            <a:r>
              <a:rPr lang="en-US" sz="1400" dirty="0">
                <a:solidFill>
                  <a:schemeClr val="tx1">
                    <a:alpha val="80000"/>
                  </a:schemeClr>
                </a:solidFill>
                <a:latin typeface="Century Gothic" panose="020B0502020202020204" pitchFamily="34" charset="0"/>
                <a:hlinkClick r:id="rId8"/>
              </a:rPr>
              <a:t>nutritionsupport@pcsb.org</a:t>
            </a:r>
            <a:r>
              <a:rPr lang="en-US" sz="1400" dirty="0">
                <a:solidFill>
                  <a:schemeClr val="tx1">
                    <a:alpha val="80000"/>
                  </a:schemeClr>
                </a:solidFill>
                <a:latin typeface="Century Gothic" panose="020B0502020202020204" pitchFamily="34" charset="0"/>
              </a:rPr>
              <a:t> </a:t>
            </a:r>
          </a:p>
          <a:p>
            <a:pPr indent="-228600">
              <a:lnSpc>
                <a:spcPct val="90000"/>
              </a:lnSpc>
              <a:spcAft>
                <a:spcPts val="600"/>
              </a:spcAft>
              <a:buFont typeface="Arial" panose="020B0604020202020204" pitchFamily="34" charset="0"/>
              <a:buChar char="•"/>
            </a:pPr>
            <a:endParaRPr lang="en-US" sz="1400" dirty="0">
              <a:solidFill>
                <a:schemeClr val="tx1">
                  <a:alpha val="80000"/>
                </a:schemeClr>
              </a:solidFill>
              <a:latin typeface="Century Gothic" panose="020B0502020202020204" pitchFamily="34" charset="0"/>
            </a:endParaRPr>
          </a:p>
          <a:p>
            <a:pPr indent="-228600">
              <a:lnSpc>
                <a:spcPct val="90000"/>
              </a:lnSpc>
              <a:spcAft>
                <a:spcPts val="600"/>
              </a:spcAft>
              <a:buFont typeface="Arial" panose="020B0604020202020204" pitchFamily="34" charset="0"/>
              <a:buChar char="•"/>
            </a:pPr>
            <a:r>
              <a:rPr lang="en-US" sz="1400" dirty="0">
                <a:solidFill>
                  <a:schemeClr val="tx1">
                    <a:alpha val="80000"/>
                  </a:schemeClr>
                </a:solidFill>
                <a:latin typeface="Century Gothic" panose="020B0502020202020204" pitchFamily="34" charset="0"/>
              </a:rPr>
              <a:t>April Paul </a:t>
            </a:r>
            <a:r>
              <a:rPr lang="en-US" sz="1400" i="1" dirty="0">
                <a:solidFill>
                  <a:schemeClr val="tx1">
                    <a:alpha val="80000"/>
                  </a:schemeClr>
                </a:solidFill>
                <a:latin typeface="Century Gothic" panose="020B0502020202020204" pitchFamily="34" charset="0"/>
              </a:rPr>
              <a:t>Director of Risk Management </a:t>
            </a:r>
          </a:p>
          <a:p>
            <a:pPr indent="-228600">
              <a:lnSpc>
                <a:spcPct val="90000"/>
              </a:lnSpc>
              <a:spcAft>
                <a:spcPts val="600"/>
              </a:spcAft>
              <a:buFont typeface="Arial" panose="020B0604020202020204" pitchFamily="34" charset="0"/>
              <a:buChar char="•"/>
            </a:pPr>
            <a:r>
              <a:rPr lang="en-US" sz="1400" dirty="0">
                <a:solidFill>
                  <a:schemeClr val="tx1">
                    <a:alpha val="80000"/>
                  </a:schemeClr>
                </a:solidFill>
                <a:latin typeface="Century Gothic" panose="020B0502020202020204" pitchFamily="34" charset="0"/>
              </a:rPr>
              <a:t>Caitlin Shetterley </a:t>
            </a:r>
            <a:r>
              <a:rPr lang="en-US" sz="1400" i="1" dirty="0">
                <a:solidFill>
                  <a:schemeClr val="tx1">
                    <a:alpha val="80000"/>
                  </a:schemeClr>
                </a:solidFill>
                <a:latin typeface="Century Gothic" panose="020B0502020202020204" pitchFamily="34" charset="0"/>
              </a:rPr>
              <a:t>Gallagher Client Benefits Administrator</a:t>
            </a:r>
            <a:endParaRPr lang="en-US" sz="1400" dirty="0">
              <a:solidFill>
                <a:schemeClr val="tx1">
                  <a:alpha val="80000"/>
                </a:schemeClr>
              </a:solidFill>
              <a:latin typeface="Century Gothic" panose="020B0502020202020204" pitchFamily="34" charset="0"/>
            </a:endParaRPr>
          </a:p>
        </p:txBody>
      </p:sp>
      <p:sp>
        <p:nvSpPr>
          <p:cNvPr id="5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60" name="Straight Connector 5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407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99E913-88B2-A9EF-FB36-7A4B7C54B60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F0E21DC-44F7-8D29-4083-666865936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0DC174-0D7E-034B-884B-DAB5D9988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80897CB9-9F55-6C38-F7E5-908A6F01CF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C9A45E7C-C8E1-3DB5-44BC-917B23258D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175C07D-FBFD-7668-EE96-192E1470F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5605501-323A-A850-244F-11E5C735C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6CD3714-E738-2BAB-B7CC-5B250522F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DC06350-9AC7-2249-8255-9917050F91DC}"/>
              </a:ext>
            </a:extLst>
          </p:cNvPr>
          <p:cNvSpPr>
            <a:spLocks noGrp="1"/>
          </p:cNvSpPr>
          <p:nvPr>
            <p:ph type="title"/>
          </p:nvPr>
        </p:nvSpPr>
        <p:spPr>
          <a:xfrm>
            <a:off x="640080" y="1243013"/>
            <a:ext cx="3855720" cy="4371974"/>
          </a:xfrm>
        </p:spPr>
        <p:txBody>
          <a:bodyPr>
            <a:normAutofit/>
          </a:bodyPr>
          <a:lstStyle/>
          <a:p>
            <a:r>
              <a:rPr lang="en-US" sz="3600" dirty="0">
                <a:solidFill>
                  <a:schemeClr val="tx2"/>
                </a:solidFill>
              </a:rPr>
              <a:t>Only 13 champions clicked on this link…</a:t>
            </a:r>
          </a:p>
        </p:txBody>
      </p:sp>
      <p:sp>
        <p:nvSpPr>
          <p:cNvPr id="3" name="Content Placeholder 2">
            <a:extLst>
              <a:ext uri="{FF2B5EF4-FFF2-40B4-BE49-F238E27FC236}">
                <a16:creationId xmlns:a16="http://schemas.microsoft.com/office/drawing/2014/main" id="{41330E01-6675-95C5-8C8B-1C7C9AA94F94}"/>
              </a:ext>
            </a:extLst>
          </p:cNvPr>
          <p:cNvSpPr>
            <a:spLocks noGrp="1"/>
          </p:cNvSpPr>
          <p:nvPr>
            <p:ph idx="1"/>
          </p:nvPr>
        </p:nvSpPr>
        <p:spPr>
          <a:xfrm>
            <a:off x="6172200" y="804672"/>
            <a:ext cx="5221224" cy="5230368"/>
          </a:xfrm>
        </p:spPr>
        <p:txBody>
          <a:bodyPr anchor="ctr">
            <a:normAutofit/>
          </a:bodyPr>
          <a:lstStyle/>
          <a:p>
            <a:pPr marL="0" indent="0">
              <a:buNone/>
            </a:pPr>
            <a:r>
              <a:rPr lang="en-US" sz="1800" dirty="0">
                <a:solidFill>
                  <a:schemeClr val="tx2"/>
                </a:solidFill>
              </a:rPr>
              <a:t>Kerri Ann Henry</a:t>
            </a:r>
          </a:p>
          <a:p>
            <a:pPr marL="0" indent="0">
              <a:buNone/>
            </a:pPr>
            <a:r>
              <a:rPr lang="en-US" sz="1800" dirty="0">
                <a:solidFill>
                  <a:schemeClr val="tx2"/>
                </a:solidFill>
              </a:rPr>
              <a:t>Naomi Middlebrooks</a:t>
            </a:r>
          </a:p>
          <a:p>
            <a:pPr marL="0" indent="0">
              <a:buNone/>
            </a:pPr>
            <a:r>
              <a:rPr lang="en-US" sz="1800" dirty="0">
                <a:solidFill>
                  <a:schemeClr val="tx2"/>
                </a:solidFill>
              </a:rPr>
              <a:t>Joanne Derenzo</a:t>
            </a:r>
          </a:p>
          <a:p>
            <a:pPr marL="0" indent="0">
              <a:buNone/>
            </a:pPr>
            <a:r>
              <a:rPr lang="en-US" sz="1800" dirty="0">
                <a:solidFill>
                  <a:schemeClr val="tx2"/>
                </a:solidFill>
              </a:rPr>
              <a:t>Melanie Attardo</a:t>
            </a:r>
          </a:p>
          <a:p>
            <a:pPr marL="0" indent="0">
              <a:buNone/>
            </a:pPr>
            <a:r>
              <a:rPr lang="en-US" sz="1800" dirty="0">
                <a:solidFill>
                  <a:schemeClr val="tx2"/>
                </a:solidFill>
              </a:rPr>
              <a:t>Kathleen Wileman</a:t>
            </a:r>
          </a:p>
          <a:p>
            <a:pPr marL="0" indent="0">
              <a:buNone/>
            </a:pPr>
            <a:r>
              <a:rPr lang="en-US" sz="1800" dirty="0">
                <a:solidFill>
                  <a:schemeClr val="tx2"/>
                </a:solidFill>
              </a:rPr>
              <a:t>Jill Rollo </a:t>
            </a:r>
          </a:p>
          <a:p>
            <a:pPr marL="0" indent="0">
              <a:buNone/>
            </a:pPr>
            <a:r>
              <a:rPr lang="en-US" sz="1800" dirty="0">
                <a:solidFill>
                  <a:schemeClr val="tx2"/>
                </a:solidFill>
              </a:rPr>
              <a:t>Katelyn Pellin</a:t>
            </a:r>
          </a:p>
          <a:p>
            <a:pPr marL="0" indent="0">
              <a:buNone/>
            </a:pPr>
            <a:r>
              <a:rPr lang="en-US" sz="1800" dirty="0">
                <a:solidFill>
                  <a:schemeClr val="tx2"/>
                </a:solidFill>
              </a:rPr>
              <a:t>Zee Knight</a:t>
            </a:r>
          </a:p>
          <a:p>
            <a:pPr marL="0" indent="0">
              <a:buNone/>
            </a:pPr>
            <a:r>
              <a:rPr lang="en-US" sz="1800" dirty="0">
                <a:solidFill>
                  <a:schemeClr val="tx2"/>
                </a:solidFill>
              </a:rPr>
              <a:t>Javonda Bryant</a:t>
            </a:r>
          </a:p>
          <a:p>
            <a:pPr marL="0" indent="0">
              <a:buNone/>
            </a:pPr>
            <a:r>
              <a:rPr lang="en-US" sz="1800" dirty="0">
                <a:solidFill>
                  <a:schemeClr val="tx2"/>
                </a:solidFill>
              </a:rPr>
              <a:t>Regan Stevens</a:t>
            </a:r>
          </a:p>
          <a:p>
            <a:pPr marL="0" indent="0">
              <a:buNone/>
            </a:pPr>
            <a:r>
              <a:rPr lang="en-US" sz="1800" dirty="0">
                <a:solidFill>
                  <a:schemeClr val="tx2"/>
                </a:solidFill>
              </a:rPr>
              <a:t>Betty Scott</a:t>
            </a:r>
          </a:p>
          <a:p>
            <a:pPr marL="0" indent="0">
              <a:buNone/>
            </a:pPr>
            <a:r>
              <a:rPr lang="en-US" sz="1800" dirty="0">
                <a:solidFill>
                  <a:schemeClr val="tx2"/>
                </a:solidFill>
              </a:rPr>
              <a:t>Toni Hoge</a:t>
            </a:r>
          </a:p>
          <a:p>
            <a:pPr marL="0" indent="0">
              <a:buNone/>
            </a:pPr>
            <a:r>
              <a:rPr lang="en-US" sz="1800" dirty="0">
                <a:solidFill>
                  <a:schemeClr val="tx2"/>
                </a:solidFill>
              </a:rPr>
              <a:t>Jennifer McIntosh</a:t>
            </a:r>
          </a:p>
        </p:txBody>
      </p:sp>
    </p:spTree>
    <p:extLst>
      <p:ext uri="{BB962C8B-B14F-4D97-AF65-F5344CB8AC3E}">
        <p14:creationId xmlns:p14="http://schemas.microsoft.com/office/powerpoint/2010/main" val="2536084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67F70AC-66C3-EB5A-467B-7FA882477BD2}"/>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Only 12 champions clicked on this link…</a:t>
            </a:r>
          </a:p>
        </p:txBody>
      </p:sp>
      <p:sp>
        <p:nvSpPr>
          <p:cNvPr id="3" name="Content Placeholder 2">
            <a:extLst>
              <a:ext uri="{FF2B5EF4-FFF2-40B4-BE49-F238E27FC236}">
                <a16:creationId xmlns:a16="http://schemas.microsoft.com/office/drawing/2014/main" id="{9C19D97F-2502-D5CF-F0BD-AA2AFBC329BE}"/>
              </a:ext>
            </a:extLst>
          </p:cNvPr>
          <p:cNvSpPr>
            <a:spLocks noGrp="1"/>
          </p:cNvSpPr>
          <p:nvPr>
            <p:ph idx="1"/>
          </p:nvPr>
        </p:nvSpPr>
        <p:spPr>
          <a:xfrm>
            <a:off x="6172200" y="804672"/>
            <a:ext cx="5221224" cy="5230368"/>
          </a:xfrm>
        </p:spPr>
        <p:txBody>
          <a:bodyPr anchor="ctr">
            <a:normAutofit/>
          </a:bodyPr>
          <a:lstStyle/>
          <a:p>
            <a:pPr marL="0" indent="0">
              <a:buNone/>
            </a:pPr>
            <a:r>
              <a:rPr lang="en-US" b="1" dirty="0">
                <a:solidFill>
                  <a:schemeClr val="tx2"/>
                </a:solidFill>
              </a:rPr>
              <a:t>Jill Rollo </a:t>
            </a:r>
          </a:p>
          <a:p>
            <a:pPr marL="0" indent="0">
              <a:buNone/>
            </a:pPr>
            <a:endParaRPr lang="en-US" sz="1800" dirty="0">
              <a:solidFill>
                <a:schemeClr val="tx2"/>
              </a:solidFill>
            </a:endParaRPr>
          </a:p>
        </p:txBody>
      </p:sp>
    </p:spTree>
    <p:extLst>
      <p:ext uri="{BB962C8B-B14F-4D97-AF65-F5344CB8AC3E}">
        <p14:creationId xmlns:p14="http://schemas.microsoft.com/office/powerpoint/2010/main" val="2764997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6CB369-D3A7-DDE4-C2A8-526A27F93EB2}"/>
              </a:ext>
            </a:extLst>
          </p:cNvPr>
          <p:cNvSpPr>
            <a:spLocks noGrp="1"/>
          </p:cNvSpPr>
          <p:nvPr>
            <p:ph type="title"/>
          </p:nvPr>
        </p:nvSpPr>
        <p:spPr>
          <a:xfrm>
            <a:off x="589560" y="856180"/>
            <a:ext cx="4560584" cy="1128068"/>
          </a:xfrm>
        </p:spPr>
        <p:txBody>
          <a:bodyPr anchor="ctr">
            <a:normAutofit/>
          </a:bodyPr>
          <a:lstStyle/>
          <a:p>
            <a:r>
              <a:rPr lang="en-US" sz="3700"/>
              <a:t>Cornhole Tournament</a:t>
            </a:r>
          </a:p>
        </p:txBody>
      </p:sp>
      <p:grpSp>
        <p:nvGrpSpPr>
          <p:cNvPr id="19"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B4DC0F-D4CD-D9F6-239C-3D6D79853FC5}"/>
              </a:ext>
            </a:extLst>
          </p:cNvPr>
          <p:cNvSpPr>
            <a:spLocks noGrp="1"/>
          </p:cNvSpPr>
          <p:nvPr>
            <p:ph idx="1"/>
          </p:nvPr>
        </p:nvSpPr>
        <p:spPr>
          <a:xfrm>
            <a:off x="590719" y="2330505"/>
            <a:ext cx="4559425" cy="3979585"/>
          </a:xfrm>
        </p:spPr>
        <p:txBody>
          <a:bodyPr anchor="ctr">
            <a:normAutofit/>
          </a:bodyPr>
          <a:lstStyle/>
          <a:p>
            <a:pPr marL="0" indent="0">
              <a:buNone/>
            </a:pPr>
            <a:r>
              <a:rPr lang="en-US" sz="2000" dirty="0">
                <a:latin typeface="Century Gothic" panose="020B0502020202020204" pitchFamily="34" charset="0"/>
              </a:rPr>
              <a:t>Saturday, April 26</a:t>
            </a:r>
          </a:p>
          <a:p>
            <a:pPr marL="0" indent="0">
              <a:buNone/>
            </a:pPr>
            <a:r>
              <a:rPr lang="en-US" sz="2000" dirty="0">
                <a:latin typeface="Century Gothic" panose="020B0502020202020204" pitchFamily="34" charset="0"/>
              </a:rPr>
              <a:t>PCS Administration Building</a:t>
            </a:r>
          </a:p>
          <a:p>
            <a:pPr marL="0" indent="0">
              <a:buNone/>
            </a:pPr>
            <a:r>
              <a:rPr lang="en-US" sz="2000" dirty="0">
                <a:latin typeface="Century Gothic" panose="020B0502020202020204" pitchFamily="34" charset="0"/>
              </a:rPr>
              <a:t>Gates open at 9:00am</a:t>
            </a:r>
          </a:p>
          <a:p>
            <a:pPr marL="0" indent="0">
              <a:buNone/>
            </a:pPr>
            <a:r>
              <a:rPr lang="en-US" sz="2000" dirty="0">
                <a:latin typeface="Century Gothic" panose="020B0502020202020204" pitchFamily="34" charset="0"/>
              </a:rPr>
              <a:t>Games start at 10:00am</a:t>
            </a:r>
          </a:p>
          <a:p>
            <a:pPr marL="0" indent="0">
              <a:buNone/>
            </a:pPr>
            <a:endParaRPr lang="en-US" sz="2000" dirty="0">
              <a:latin typeface="Century Gothic" panose="020B0502020202020204" pitchFamily="34" charset="0"/>
            </a:endParaRPr>
          </a:p>
          <a:p>
            <a:pPr marL="0" indent="0">
              <a:buNone/>
            </a:pPr>
            <a:r>
              <a:rPr lang="en-US" sz="2000" dirty="0">
                <a:latin typeface="Century Gothic" panose="020B0502020202020204" pitchFamily="34" charset="0"/>
              </a:rPr>
              <a:t>Food, games, and fun! </a:t>
            </a:r>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172EEB9-5BA0-A4E5-24AB-E4D7EADCAEE5}"/>
              </a:ext>
            </a:extLst>
          </p:cNvPr>
          <p:cNvPicPr>
            <a:picLocks noChangeAspect="1"/>
          </p:cNvPicPr>
          <p:nvPr/>
        </p:nvPicPr>
        <p:blipFill>
          <a:blip r:embed="rId2"/>
          <a:srcRect t="2341" r="4" b="237"/>
          <a:stretch/>
        </p:blipFill>
        <p:spPr>
          <a:xfrm>
            <a:off x="5977788" y="799352"/>
            <a:ext cx="5425410" cy="5259296"/>
          </a:xfrm>
          <a:prstGeom prst="rect">
            <a:avLst/>
          </a:prstGeom>
        </p:spPr>
      </p:pic>
    </p:spTree>
    <p:extLst>
      <p:ext uri="{BB962C8B-B14F-4D97-AF65-F5344CB8AC3E}">
        <p14:creationId xmlns:p14="http://schemas.microsoft.com/office/powerpoint/2010/main" val="590024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alculator, pen, compass, money and a paper with graphs printed on it">
            <a:extLst>
              <a:ext uri="{FF2B5EF4-FFF2-40B4-BE49-F238E27FC236}">
                <a16:creationId xmlns:a16="http://schemas.microsoft.com/office/drawing/2014/main" id="{A5D59932-C22B-913A-EC63-13F47BFE3A28}"/>
              </a:ext>
            </a:extLst>
          </p:cNvPr>
          <p:cNvPicPr>
            <a:picLocks noChangeAspect="1"/>
          </p:cNvPicPr>
          <p:nvPr/>
        </p:nvPicPr>
        <p:blipFill>
          <a:blip r:embed="rId2"/>
          <a:srcRect r="1" b="6371"/>
          <a:stretch/>
        </p:blipFill>
        <p:spPr>
          <a:xfrm>
            <a:off x="-3447" y="-1"/>
            <a:ext cx="12195447" cy="6879745"/>
          </a:xfrm>
          <a:prstGeom prst="rect">
            <a:avLst/>
          </a:prstGeom>
        </p:spPr>
      </p:pic>
      <p:sp>
        <p:nvSpPr>
          <p:cNvPr id="8" name="Rectangle 7">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D56B3-1030-B117-D467-94D470DE4D96}"/>
              </a:ext>
            </a:extLst>
          </p:cNvPr>
          <p:cNvSpPr>
            <a:spLocks noGrp="1"/>
          </p:cNvSpPr>
          <p:nvPr>
            <p:ph type="title"/>
          </p:nvPr>
        </p:nvSpPr>
        <p:spPr>
          <a:xfrm>
            <a:off x="859028" y="4121944"/>
            <a:ext cx="7927785" cy="1620665"/>
          </a:xfrm>
        </p:spPr>
        <p:txBody>
          <a:bodyPr vert="horz" lIns="91440" tIns="45720" rIns="91440" bIns="45720" rtlCol="0" anchor="b">
            <a:normAutofit/>
          </a:bodyPr>
          <a:lstStyle/>
          <a:p>
            <a:r>
              <a:rPr lang="en-US" sz="4000" dirty="0">
                <a:solidFill>
                  <a:srgbClr val="FFFFFF"/>
                </a:solidFill>
                <a:latin typeface="Century Gothic" panose="020B0502020202020204" pitchFamily="34" charset="0"/>
              </a:rPr>
              <a:t>Year-end Reports</a:t>
            </a:r>
          </a:p>
        </p:txBody>
      </p:sp>
    </p:spTree>
    <p:extLst>
      <p:ext uri="{BB962C8B-B14F-4D97-AF65-F5344CB8AC3E}">
        <p14:creationId xmlns:p14="http://schemas.microsoft.com/office/powerpoint/2010/main" val="102259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D881833-31FE-0956-1FE3-0388EE50B8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30960" y="129210"/>
            <a:ext cx="9349878" cy="64747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978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09780A-66D8-B778-0FE1-06F5221F4B4E}"/>
              </a:ext>
            </a:extLst>
          </p:cNvPr>
          <p:cNvPicPr>
            <a:picLocks noGrp="1" noChangeAspect="1"/>
          </p:cNvPicPr>
          <p:nvPr>
            <p:ph idx="1"/>
          </p:nvPr>
        </p:nvPicPr>
        <p:blipFill>
          <a:blip r:embed="rId2"/>
          <a:stretch>
            <a:fillRect/>
          </a:stretch>
        </p:blipFill>
        <p:spPr>
          <a:xfrm>
            <a:off x="416560" y="333704"/>
            <a:ext cx="11505128" cy="6270296"/>
          </a:xfrm>
          <a:prstGeom prst="rect">
            <a:avLst/>
          </a:prstGeom>
        </p:spPr>
      </p:pic>
    </p:spTree>
    <p:extLst>
      <p:ext uri="{BB962C8B-B14F-4D97-AF65-F5344CB8AC3E}">
        <p14:creationId xmlns:p14="http://schemas.microsoft.com/office/powerpoint/2010/main" val="2767301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35ADAF7-9BEB-4FA3-AE9F-4CF47620E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F56BA59-2812-0A33-EAB4-6217C258029E}"/>
              </a:ext>
            </a:extLst>
          </p:cNvPr>
          <p:cNvSpPr>
            <a:spLocks noGrp="1"/>
          </p:cNvSpPr>
          <p:nvPr>
            <p:ph type="title"/>
          </p:nvPr>
        </p:nvSpPr>
        <p:spPr>
          <a:xfrm>
            <a:off x="499647" y="431212"/>
            <a:ext cx="3420305" cy="1906317"/>
          </a:xfrm>
        </p:spPr>
        <p:txBody>
          <a:bodyPr>
            <a:normAutofit/>
          </a:bodyPr>
          <a:lstStyle/>
          <a:p>
            <a:pPr algn="ctr"/>
            <a:r>
              <a:rPr lang="en-US" sz="2400" dirty="0">
                <a:latin typeface="Century Gothic" panose="020B0502020202020204" pitchFamily="34" charset="0"/>
              </a:rPr>
              <a:t>Nutrition Coaching with Gabrielle Belcastro, RD</a:t>
            </a:r>
          </a:p>
        </p:txBody>
      </p:sp>
      <p:sp>
        <p:nvSpPr>
          <p:cNvPr id="3081" name="Rectangle 3080">
            <a:extLst>
              <a:ext uri="{FF2B5EF4-FFF2-40B4-BE49-F238E27FC236}">
                <a16:creationId xmlns:a16="http://schemas.microsoft.com/office/drawing/2014/main" id="{57BB0BA7-0383-4937-8874-B01AAA08E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4310288" cy="408925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F2072FB6-0970-08CA-C7A8-7F19AAE750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3933" y="3327400"/>
            <a:ext cx="1757429" cy="26627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CA56336-8E3F-D82C-B7B4-6030D2855FCE}"/>
              </a:ext>
            </a:extLst>
          </p:cNvPr>
          <p:cNvSpPr>
            <a:spLocks noGrp="1"/>
          </p:cNvSpPr>
          <p:nvPr>
            <p:ph idx="1"/>
          </p:nvPr>
        </p:nvSpPr>
        <p:spPr>
          <a:xfrm>
            <a:off x="5360176" y="678955"/>
            <a:ext cx="5586448" cy="6483845"/>
          </a:xfrm>
        </p:spPr>
        <p:txBody>
          <a:bodyPr anchor="ctr">
            <a:normAutofit/>
          </a:bodyPr>
          <a:lstStyle/>
          <a:p>
            <a:pPr marL="0" indent="0">
              <a:buNone/>
            </a:pPr>
            <a:r>
              <a:rPr lang="en-US" sz="1700" dirty="0">
                <a:latin typeface="Century Gothic" panose="020B0502020202020204" pitchFamily="34" charset="0"/>
              </a:rPr>
              <a:t>Receive FREE nutrition coaching sessions with on-site Aetna Registered Dietitian, Gabrielle Belcastro. </a:t>
            </a:r>
          </a:p>
          <a:p>
            <a:pPr marL="0" indent="0">
              <a:buNone/>
            </a:pPr>
            <a:endParaRPr lang="en-US" sz="1700" dirty="0">
              <a:latin typeface="Century Gothic" panose="020B0502020202020204" pitchFamily="34" charset="0"/>
            </a:endParaRPr>
          </a:p>
          <a:p>
            <a:pPr marL="0" marR="0">
              <a:buNone/>
            </a:pPr>
            <a:r>
              <a:rPr lang="en-US" sz="1700" b="0" i="0" dirty="0">
                <a:effectLst/>
                <a:latin typeface="Century Gothic" panose="020B0502020202020204" pitchFamily="34" charset="0"/>
              </a:rPr>
              <a:t>To make an appointment or for more information, email </a:t>
            </a:r>
            <a:r>
              <a:rPr lang="en-US" sz="1700" b="0" i="0" dirty="0">
                <a:solidFill>
                  <a:srgbClr val="0070C0"/>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nutritionsupport@pcsb.org</a:t>
            </a:r>
            <a:r>
              <a:rPr lang="en-US" sz="1700" b="0" i="0" dirty="0">
                <a:solidFill>
                  <a:srgbClr val="0070C0"/>
                </a:solidFill>
                <a:effectLst/>
                <a:latin typeface="Century Gothic" panose="020B0502020202020204" pitchFamily="34" charset="0"/>
              </a:rPr>
              <a:t> </a:t>
            </a:r>
          </a:p>
          <a:p>
            <a:pPr marL="0" marR="0">
              <a:buNone/>
            </a:pPr>
            <a:r>
              <a:rPr lang="en-US" sz="1700" b="0" i="0" dirty="0">
                <a:effectLst/>
                <a:latin typeface="Century Gothic" panose="020B0502020202020204" pitchFamily="34" charset="0"/>
              </a:rPr>
              <a:t>Take charge of your health with personalized coaching services. Complimentary coaching services available for:</a:t>
            </a:r>
          </a:p>
          <a:p>
            <a:pPr>
              <a:buFont typeface="Arial" panose="020B0604020202020204" pitchFamily="34" charset="0"/>
              <a:buChar char="•"/>
            </a:pPr>
            <a:r>
              <a:rPr lang="en-US" sz="1700" b="0" i="0" dirty="0">
                <a:effectLst/>
                <a:latin typeface="Century Gothic" panose="020B0502020202020204" pitchFamily="34" charset="0"/>
              </a:rPr>
              <a:t>Diabetes</a:t>
            </a:r>
          </a:p>
          <a:p>
            <a:pPr>
              <a:buFont typeface="Arial" panose="020B0604020202020204" pitchFamily="34" charset="0"/>
              <a:buChar char="•"/>
            </a:pPr>
            <a:r>
              <a:rPr lang="en-US" sz="1700" b="0" i="0" dirty="0">
                <a:effectLst/>
                <a:latin typeface="Century Gothic" panose="020B0502020202020204" pitchFamily="34" charset="0"/>
              </a:rPr>
              <a:t>Prediabetes</a:t>
            </a:r>
          </a:p>
          <a:p>
            <a:pPr>
              <a:buFont typeface="Arial" panose="020B0604020202020204" pitchFamily="34" charset="0"/>
              <a:buChar char="•"/>
            </a:pPr>
            <a:r>
              <a:rPr lang="en-US" sz="1700" b="0" i="0" dirty="0">
                <a:effectLst/>
                <a:latin typeface="Century Gothic" panose="020B0502020202020204" pitchFamily="34" charset="0"/>
              </a:rPr>
              <a:t>Weight Loss (BMI&gt;30)</a:t>
            </a:r>
          </a:p>
          <a:p>
            <a:pPr>
              <a:buFont typeface="Arial" panose="020B0604020202020204" pitchFamily="34" charset="0"/>
              <a:buChar char="•"/>
            </a:pPr>
            <a:r>
              <a:rPr lang="en-US" sz="1700" b="0" i="0" dirty="0">
                <a:effectLst/>
                <a:latin typeface="Century Gothic" panose="020B0502020202020204" pitchFamily="34" charset="0"/>
              </a:rPr>
              <a:t>GLP1 Medication support</a:t>
            </a:r>
          </a:p>
          <a:p>
            <a:pPr>
              <a:buFont typeface="Arial" panose="020B0604020202020204" pitchFamily="34" charset="0"/>
              <a:buChar char="•"/>
            </a:pPr>
            <a:r>
              <a:rPr lang="en-US" sz="1700" b="0" i="0" dirty="0">
                <a:effectLst/>
                <a:latin typeface="Century Gothic" panose="020B0502020202020204" pitchFamily="34" charset="0"/>
              </a:rPr>
              <a:t>High Blood Pressure</a:t>
            </a:r>
          </a:p>
          <a:p>
            <a:pPr>
              <a:buFont typeface="Arial" panose="020B0604020202020204" pitchFamily="34" charset="0"/>
              <a:buChar char="•"/>
            </a:pPr>
            <a:r>
              <a:rPr lang="en-US" sz="1700" b="0" i="0" dirty="0">
                <a:effectLst/>
                <a:latin typeface="Century Gothic" panose="020B0502020202020204" pitchFamily="34" charset="0"/>
              </a:rPr>
              <a:t>High Cholesterol</a:t>
            </a:r>
          </a:p>
          <a:p>
            <a:r>
              <a:rPr lang="en-US" sz="1700" b="0" i="0" dirty="0">
                <a:effectLst/>
                <a:latin typeface="Century Gothic" panose="020B0502020202020204" pitchFamily="34" charset="0"/>
              </a:rPr>
              <a:t>Open to all PCS employees with the Aetna medical insurance.</a:t>
            </a:r>
          </a:p>
          <a:p>
            <a:pPr marL="0" indent="0">
              <a:buNone/>
            </a:pPr>
            <a:endParaRPr lang="en-US" sz="1700" dirty="0"/>
          </a:p>
        </p:txBody>
      </p:sp>
      <p:sp>
        <p:nvSpPr>
          <p:cNvPr id="3083" name="Rectangle 3082">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9741"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800156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AFFDA7-7692-2E32-F378-E944CE8118E2}"/>
              </a:ext>
            </a:extLst>
          </p:cNvPr>
          <p:cNvSpPr>
            <a:spLocks noGrp="1"/>
          </p:cNvSpPr>
          <p:nvPr>
            <p:ph type="title"/>
          </p:nvPr>
        </p:nvSpPr>
        <p:spPr>
          <a:xfrm>
            <a:off x="838200" y="4435052"/>
            <a:ext cx="3093720" cy="1645920"/>
          </a:xfrm>
        </p:spPr>
        <p:txBody>
          <a:bodyPr>
            <a:normAutofit/>
          </a:bodyPr>
          <a:lstStyle/>
          <a:p>
            <a:r>
              <a:rPr lang="en-US" sz="2600" dirty="0">
                <a:latin typeface="Century Gothic" panose="020B0502020202020204" pitchFamily="34" charset="0"/>
              </a:rPr>
              <a:t>Opportunity to promote Nutrition Coaching at your worksite!</a:t>
            </a:r>
          </a:p>
        </p:txBody>
      </p:sp>
      <p:pic>
        <p:nvPicPr>
          <p:cNvPr id="5" name="Picture 3" descr="A table with a purple tablecloth and a wheel of darts&#10;&#10;AI-generated content may be incorrect.">
            <a:extLst>
              <a:ext uri="{FF2B5EF4-FFF2-40B4-BE49-F238E27FC236}">
                <a16:creationId xmlns:a16="http://schemas.microsoft.com/office/drawing/2014/main" id="{EFDB5C0F-DE12-BC41-7166-40AE48319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99" r="-3" b="9903"/>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tray of watermelon and cheese bites&#10;&#10;AI-generated content may be incorrect.">
            <a:extLst>
              <a:ext uri="{FF2B5EF4-FFF2-40B4-BE49-F238E27FC236}">
                <a16:creationId xmlns:a16="http://schemas.microsoft.com/office/drawing/2014/main" id="{AA0061EE-761F-4DF6-C680-FD405EDB8967}"/>
              </a:ext>
            </a:extLst>
          </p:cNvPr>
          <p:cNvPicPr>
            <a:picLocks noChangeAspect="1"/>
          </p:cNvPicPr>
          <p:nvPr/>
        </p:nvPicPr>
        <p:blipFill>
          <a:blip r:embed="rId3"/>
          <a:srcRect t="7080" r="-3" b="16522"/>
          <a:stretch/>
        </p:blipFill>
        <p:spPr>
          <a:xfrm>
            <a:off x="4130040" y="6"/>
            <a:ext cx="3931920" cy="4005071"/>
          </a:xfrm>
          <a:prstGeom prst="rect">
            <a:avLst/>
          </a:prstGeom>
        </p:spPr>
      </p:pic>
      <p:pic>
        <p:nvPicPr>
          <p:cNvPr id="4" name="Picture 2" descr="A person standing in front of a table&#10;&#10;AI-generated content may be incorrect.">
            <a:extLst>
              <a:ext uri="{FF2B5EF4-FFF2-40B4-BE49-F238E27FC236}">
                <a16:creationId xmlns:a16="http://schemas.microsoft.com/office/drawing/2014/main" id="{FE6E7082-D05B-FE1B-4CE5-92E5D8424A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23602"/>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D8A67D7-AB8E-09D9-18CC-3EC89F7F628B}"/>
              </a:ext>
            </a:extLst>
          </p:cNvPr>
          <p:cNvSpPr>
            <a:spLocks noGrp="1"/>
          </p:cNvSpPr>
          <p:nvPr>
            <p:ph idx="1"/>
          </p:nvPr>
        </p:nvSpPr>
        <p:spPr>
          <a:xfrm>
            <a:off x="4380266" y="4435052"/>
            <a:ext cx="7104188" cy="1645920"/>
          </a:xfrm>
        </p:spPr>
        <p:txBody>
          <a:bodyPr anchor="ctr">
            <a:normAutofit/>
          </a:bodyPr>
          <a:lstStyle/>
          <a:p>
            <a:pPr marL="0" indent="0">
              <a:buNone/>
            </a:pPr>
            <a:r>
              <a:rPr lang="en-US" sz="1800">
                <a:latin typeface="Century Gothic" panose="020B0502020202020204" pitchFamily="34" charset="0"/>
              </a:rPr>
              <a:t>Email </a:t>
            </a:r>
            <a:r>
              <a:rPr lang="en-US" sz="1800">
                <a:latin typeface="Century Gothic" panose="020B0502020202020204" pitchFamily="34" charset="0"/>
                <a:hlinkClick r:id="rId5"/>
              </a:rPr>
              <a:t>pcs.belcastrog@pcsb.org</a:t>
            </a:r>
            <a:r>
              <a:rPr lang="en-US" sz="1800">
                <a:latin typeface="Century Gothic" panose="020B0502020202020204" pitchFamily="34" charset="0"/>
              </a:rPr>
              <a:t> to schedule your site’s visit! </a:t>
            </a:r>
          </a:p>
        </p:txBody>
      </p:sp>
    </p:spTree>
    <p:extLst>
      <p:ext uri="{BB962C8B-B14F-4D97-AF65-F5344CB8AC3E}">
        <p14:creationId xmlns:p14="http://schemas.microsoft.com/office/powerpoint/2010/main" val="174812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DABC5F40-A2C5-19C8-F7EB-274FD6D4F0B6}"/>
              </a:ext>
            </a:extLst>
          </p:cNvPr>
          <p:cNvSpPr txBox="1">
            <a:spLocks/>
          </p:cNvSpPr>
          <p:nvPr/>
        </p:nvSpPr>
        <p:spPr>
          <a:xfrm>
            <a:off x="674546" y="2608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lumMod val="75000"/>
                  </a:schemeClr>
                </a:solidFill>
                <a:latin typeface="Century Gothic" panose="020B0502020202020204" pitchFamily="34" charset="0"/>
              </a:rPr>
              <a:t>Employee Assistance Program</a:t>
            </a:r>
            <a:br>
              <a:rPr lang="en-US" dirty="0">
                <a:solidFill>
                  <a:schemeClr val="accent1">
                    <a:lumMod val="75000"/>
                  </a:schemeClr>
                </a:solidFill>
                <a:latin typeface="Century Gothic" panose="020B0502020202020204" pitchFamily="34" charset="0"/>
              </a:rPr>
            </a:br>
            <a:r>
              <a:rPr lang="en-US" sz="2000" dirty="0">
                <a:solidFill>
                  <a:schemeClr val="accent1">
                    <a:lumMod val="75000"/>
                  </a:schemeClr>
                </a:solidFill>
                <a:latin typeface="Century Gothic" panose="020B0502020202020204" pitchFamily="34" charset="0"/>
              </a:rPr>
              <a:t>(EAP) 2024</a:t>
            </a:r>
            <a:endParaRPr lang="en-US" dirty="0">
              <a:solidFill>
                <a:schemeClr val="accent1">
                  <a:lumMod val="7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BFD78329-75A0-CA6F-E3ED-16D778990638}"/>
              </a:ext>
            </a:extLst>
          </p:cNvPr>
          <p:cNvSpPr/>
          <p:nvPr/>
        </p:nvSpPr>
        <p:spPr>
          <a:xfrm>
            <a:off x="765296" y="1675399"/>
            <a:ext cx="7868160" cy="584775"/>
          </a:xfrm>
          <a:prstGeom prst="rect">
            <a:avLst/>
          </a:prstGeom>
        </p:spPr>
        <p:txBody>
          <a:bodyPr wrap="square">
            <a:spAutoFit/>
          </a:bodyPr>
          <a:lstStyle/>
          <a:p>
            <a:r>
              <a:rPr lang="en-US" sz="1600" dirty="0">
                <a:latin typeface="Century Gothic" panose="020B0502020202020204" pitchFamily="34" charset="0"/>
              </a:rPr>
              <a:t>Aetna Resources for Living EAP offers up to 8 FREE sessions per incident with a licensed professional for staff and family members living in the home. </a:t>
            </a:r>
          </a:p>
        </p:txBody>
      </p:sp>
      <p:graphicFrame>
        <p:nvGraphicFramePr>
          <p:cNvPr id="6" name="Table 5">
            <a:extLst>
              <a:ext uri="{FF2B5EF4-FFF2-40B4-BE49-F238E27FC236}">
                <a16:creationId xmlns:a16="http://schemas.microsoft.com/office/drawing/2014/main" id="{5D7CA31F-E16E-5A92-96DC-49F5B14614C9}"/>
              </a:ext>
            </a:extLst>
          </p:cNvPr>
          <p:cNvGraphicFramePr>
            <a:graphicFrameLocks noGrp="1"/>
          </p:cNvGraphicFramePr>
          <p:nvPr>
            <p:extLst>
              <p:ext uri="{D42A27DB-BD31-4B8C-83A1-F6EECF244321}">
                <p14:modId xmlns:p14="http://schemas.microsoft.com/office/powerpoint/2010/main" val="47756923"/>
              </p:ext>
            </p:extLst>
          </p:nvPr>
        </p:nvGraphicFramePr>
        <p:xfrm>
          <a:off x="838200" y="2297075"/>
          <a:ext cx="3035794" cy="1981200"/>
        </p:xfrm>
        <a:graphic>
          <a:graphicData uri="http://schemas.openxmlformats.org/drawingml/2006/table">
            <a:tbl>
              <a:tblPr firstRow="1" bandRow="1">
                <a:tableStyleId>{5C22544A-7EE6-4342-B048-85BDC9FD1C3A}</a:tableStyleId>
              </a:tblPr>
              <a:tblGrid>
                <a:gridCol w="1583510">
                  <a:extLst>
                    <a:ext uri="{9D8B030D-6E8A-4147-A177-3AD203B41FA5}">
                      <a16:colId xmlns:a16="http://schemas.microsoft.com/office/drawing/2014/main" val="1244806081"/>
                    </a:ext>
                  </a:extLst>
                </a:gridCol>
                <a:gridCol w="726142">
                  <a:extLst>
                    <a:ext uri="{9D8B030D-6E8A-4147-A177-3AD203B41FA5}">
                      <a16:colId xmlns:a16="http://schemas.microsoft.com/office/drawing/2014/main" val="3035077522"/>
                    </a:ext>
                  </a:extLst>
                </a:gridCol>
                <a:gridCol w="726142">
                  <a:extLst>
                    <a:ext uri="{9D8B030D-6E8A-4147-A177-3AD203B41FA5}">
                      <a16:colId xmlns:a16="http://schemas.microsoft.com/office/drawing/2014/main" val="980873241"/>
                    </a:ext>
                  </a:extLst>
                </a:gridCol>
              </a:tblGrid>
              <a:tr h="194845">
                <a:tc>
                  <a:txBody>
                    <a:bodyPr/>
                    <a:lstStyle/>
                    <a:p>
                      <a:endParaRPr lang="en-US" sz="1600" dirty="0">
                        <a:latin typeface="Century Gothic" panose="020B0502020202020204" pitchFamily="34" charset="0"/>
                      </a:endParaRPr>
                    </a:p>
                  </a:txBody>
                  <a:tcPr/>
                </a:tc>
                <a:tc>
                  <a:txBody>
                    <a:bodyPr/>
                    <a:lstStyle/>
                    <a:p>
                      <a:pPr algn="ctr"/>
                      <a:r>
                        <a:rPr lang="en-US" sz="1200" dirty="0">
                          <a:latin typeface="Century Gothic" panose="020B0502020202020204" pitchFamily="34" charset="0"/>
                        </a:rPr>
                        <a:t>2023</a:t>
                      </a:r>
                    </a:p>
                  </a:txBody>
                  <a:tcPr anchor="ctr"/>
                </a:tc>
                <a:tc>
                  <a:txBody>
                    <a:bodyPr/>
                    <a:lstStyle/>
                    <a:p>
                      <a:pPr algn="ctr"/>
                      <a:r>
                        <a:rPr lang="en-US" sz="1200" dirty="0">
                          <a:latin typeface="Century Gothic" panose="020B0502020202020204" pitchFamily="34" charset="0"/>
                        </a:rPr>
                        <a:t>2024</a:t>
                      </a:r>
                    </a:p>
                  </a:txBody>
                  <a:tcPr anchor="ctr"/>
                </a:tc>
                <a:extLst>
                  <a:ext uri="{0D108BD9-81ED-4DB2-BD59-A6C34878D82A}">
                    <a16:rowId xmlns:a16="http://schemas.microsoft.com/office/drawing/2014/main" val="1202386871"/>
                  </a:ext>
                </a:extLst>
              </a:tr>
              <a:tr h="246806">
                <a:tc>
                  <a:txBody>
                    <a:bodyPr/>
                    <a:lstStyle/>
                    <a:p>
                      <a:r>
                        <a:rPr lang="en-US" sz="1200" dirty="0">
                          <a:latin typeface="Century Gothic" panose="020B0502020202020204" pitchFamily="34" charset="0"/>
                        </a:rPr>
                        <a:t>Utilization rate*</a:t>
                      </a:r>
                    </a:p>
                  </a:txBody>
                  <a:tcPr/>
                </a:tc>
                <a:tc>
                  <a:txBody>
                    <a:bodyPr/>
                    <a:lstStyle/>
                    <a:p>
                      <a:pPr algn="ctr"/>
                      <a:r>
                        <a:rPr lang="en-US" sz="1200" dirty="0">
                          <a:latin typeface="Century Gothic" panose="020B0502020202020204" pitchFamily="34" charset="0"/>
                        </a:rPr>
                        <a:t>19.0%</a:t>
                      </a:r>
                    </a:p>
                  </a:txBody>
                  <a:tcPr anchor="ctr"/>
                </a:tc>
                <a:tc>
                  <a:txBody>
                    <a:bodyPr/>
                    <a:lstStyle/>
                    <a:p>
                      <a:pPr algn="ctr"/>
                      <a:r>
                        <a:rPr lang="en-US" sz="1200" dirty="0">
                          <a:latin typeface="Century Gothic" panose="020B0502020202020204" pitchFamily="34" charset="0"/>
                        </a:rPr>
                        <a:t>16.0%</a:t>
                      </a:r>
                    </a:p>
                  </a:txBody>
                  <a:tcPr anchor="ctr"/>
                </a:tc>
                <a:extLst>
                  <a:ext uri="{0D108BD9-81ED-4DB2-BD59-A6C34878D82A}">
                    <a16:rowId xmlns:a16="http://schemas.microsoft.com/office/drawing/2014/main" val="2414335374"/>
                  </a:ext>
                </a:extLst>
              </a:tr>
              <a:tr h="425088">
                <a:tc>
                  <a:txBody>
                    <a:bodyPr/>
                    <a:lstStyle/>
                    <a:p>
                      <a:r>
                        <a:rPr lang="en-US" sz="1200" dirty="0">
                          <a:latin typeface="Century Gothic" panose="020B0502020202020204" pitchFamily="34" charset="0"/>
                        </a:rPr>
                        <a:t>Total Unique Members Served</a:t>
                      </a:r>
                    </a:p>
                  </a:txBody>
                  <a:tcPr/>
                </a:tc>
                <a:tc>
                  <a:txBody>
                    <a:bodyPr/>
                    <a:lstStyle/>
                    <a:p>
                      <a:pPr algn="ctr"/>
                      <a:r>
                        <a:rPr lang="en-US" sz="1200" dirty="0">
                          <a:latin typeface="Century Gothic" panose="020B0502020202020204" pitchFamily="34" charset="0"/>
                        </a:rPr>
                        <a:t>1,346</a:t>
                      </a:r>
                    </a:p>
                  </a:txBody>
                  <a:tcPr anchor="ctr"/>
                </a:tc>
                <a:tc>
                  <a:txBody>
                    <a:bodyPr/>
                    <a:lstStyle/>
                    <a:p>
                      <a:pPr algn="ctr"/>
                      <a:r>
                        <a:rPr lang="en-US" sz="1200" dirty="0">
                          <a:latin typeface="Century Gothic" panose="020B0502020202020204" pitchFamily="34" charset="0"/>
                        </a:rPr>
                        <a:t>1,161</a:t>
                      </a:r>
                    </a:p>
                  </a:txBody>
                  <a:tcPr anchor="ctr"/>
                </a:tc>
                <a:extLst>
                  <a:ext uri="{0D108BD9-81ED-4DB2-BD59-A6C34878D82A}">
                    <a16:rowId xmlns:a16="http://schemas.microsoft.com/office/drawing/2014/main" val="703263553"/>
                  </a:ext>
                </a:extLst>
              </a:tr>
              <a:tr h="309386">
                <a:tc>
                  <a:txBody>
                    <a:bodyPr/>
                    <a:lstStyle/>
                    <a:p>
                      <a:r>
                        <a:rPr lang="en-US" sz="1200" dirty="0">
                          <a:latin typeface="Century Gothic" panose="020B0502020202020204" pitchFamily="34" charset="0"/>
                        </a:rPr>
                        <a:t>Total Authorizations</a:t>
                      </a:r>
                    </a:p>
                  </a:txBody>
                  <a:tcPr/>
                </a:tc>
                <a:tc>
                  <a:txBody>
                    <a:bodyPr/>
                    <a:lstStyle/>
                    <a:p>
                      <a:pPr algn="ctr"/>
                      <a:r>
                        <a:rPr lang="en-US" sz="1200" dirty="0">
                          <a:latin typeface="Century Gothic" panose="020B0502020202020204" pitchFamily="34" charset="0"/>
                        </a:rPr>
                        <a:t>1,050</a:t>
                      </a:r>
                    </a:p>
                  </a:txBody>
                  <a:tcPr anchor="ctr"/>
                </a:tc>
                <a:tc>
                  <a:txBody>
                    <a:bodyPr/>
                    <a:lstStyle/>
                    <a:p>
                      <a:pPr algn="ctr"/>
                      <a:r>
                        <a:rPr lang="en-US" sz="1200" dirty="0">
                          <a:latin typeface="Century Gothic" panose="020B0502020202020204" pitchFamily="34" charset="0"/>
                        </a:rPr>
                        <a:t>965</a:t>
                      </a:r>
                    </a:p>
                  </a:txBody>
                  <a:tcPr anchor="ctr"/>
                </a:tc>
                <a:extLst>
                  <a:ext uri="{0D108BD9-81ED-4DB2-BD59-A6C34878D82A}">
                    <a16:rowId xmlns:a16="http://schemas.microsoft.com/office/drawing/2014/main" val="82483844"/>
                  </a:ext>
                </a:extLst>
              </a:tr>
              <a:tr h="309386">
                <a:tc>
                  <a:txBody>
                    <a:bodyPr/>
                    <a:lstStyle/>
                    <a:p>
                      <a:r>
                        <a:rPr lang="en-US" sz="1200" dirty="0">
                          <a:latin typeface="Century Gothic" panose="020B0502020202020204" pitchFamily="34" charset="0"/>
                        </a:rPr>
                        <a:t>Average Sessions per Case</a:t>
                      </a:r>
                    </a:p>
                  </a:txBody>
                  <a:tcPr/>
                </a:tc>
                <a:tc>
                  <a:txBody>
                    <a:bodyPr/>
                    <a:lstStyle/>
                    <a:p>
                      <a:pPr algn="ctr"/>
                      <a:r>
                        <a:rPr lang="en-US" sz="1200" dirty="0">
                          <a:latin typeface="Century Gothic" panose="020B0502020202020204" pitchFamily="34" charset="0"/>
                        </a:rPr>
                        <a:t>5.1</a:t>
                      </a:r>
                    </a:p>
                  </a:txBody>
                  <a:tcPr anchor="ctr"/>
                </a:tc>
                <a:tc>
                  <a:txBody>
                    <a:bodyPr/>
                    <a:lstStyle/>
                    <a:p>
                      <a:pPr algn="ctr"/>
                      <a:r>
                        <a:rPr lang="en-US" sz="1200" dirty="0">
                          <a:latin typeface="Century Gothic" panose="020B0502020202020204" pitchFamily="34" charset="0"/>
                        </a:rPr>
                        <a:t>4.6</a:t>
                      </a:r>
                    </a:p>
                  </a:txBody>
                  <a:tcPr anchor="ctr"/>
                </a:tc>
                <a:extLst>
                  <a:ext uri="{0D108BD9-81ED-4DB2-BD59-A6C34878D82A}">
                    <a16:rowId xmlns:a16="http://schemas.microsoft.com/office/drawing/2014/main" val="958602098"/>
                  </a:ext>
                </a:extLst>
              </a:tr>
            </a:tbl>
          </a:graphicData>
        </a:graphic>
      </p:graphicFrame>
      <p:graphicFrame>
        <p:nvGraphicFramePr>
          <p:cNvPr id="7" name="Table 6">
            <a:extLst>
              <a:ext uri="{FF2B5EF4-FFF2-40B4-BE49-F238E27FC236}">
                <a16:creationId xmlns:a16="http://schemas.microsoft.com/office/drawing/2014/main" id="{0B404182-F8CA-12D3-AD0F-958DEEBBA3B9}"/>
              </a:ext>
            </a:extLst>
          </p:cNvPr>
          <p:cNvGraphicFramePr>
            <a:graphicFrameLocks noGrp="1"/>
          </p:cNvGraphicFramePr>
          <p:nvPr>
            <p:extLst>
              <p:ext uri="{D42A27DB-BD31-4B8C-83A1-F6EECF244321}">
                <p14:modId xmlns:p14="http://schemas.microsoft.com/office/powerpoint/2010/main" val="2938794316"/>
              </p:ext>
            </p:extLst>
          </p:nvPr>
        </p:nvGraphicFramePr>
        <p:xfrm>
          <a:off x="7936546" y="2740666"/>
          <a:ext cx="3901691" cy="735751"/>
        </p:xfrm>
        <a:graphic>
          <a:graphicData uri="http://schemas.openxmlformats.org/drawingml/2006/table">
            <a:tbl>
              <a:tblPr firstRow="1" bandRow="1">
                <a:tableStyleId>{5C22544A-7EE6-4342-B048-85BDC9FD1C3A}</a:tableStyleId>
              </a:tblPr>
              <a:tblGrid>
                <a:gridCol w="1610634">
                  <a:extLst>
                    <a:ext uri="{9D8B030D-6E8A-4147-A177-3AD203B41FA5}">
                      <a16:colId xmlns:a16="http://schemas.microsoft.com/office/drawing/2014/main" val="3385320920"/>
                    </a:ext>
                  </a:extLst>
                </a:gridCol>
                <a:gridCol w="2291057">
                  <a:extLst>
                    <a:ext uri="{9D8B030D-6E8A-4147-A177-3AD203B41FA5}">
                      <a16:colId xmlns:a16="http://schemas.microsoft.com/office/drawing/2014/main" val="2377326500"/>
                    </a:ext>
                  </a:extLst>
                </a:gridCol>
              </a:tblGrid>
              <a:tr h="320524">
                <a:tc>
                  <a:txBody>
                    <a:bodyPr/>
                    <a:lstStyle/>
                    <a:p>
                      <a:pPr algn="ctr"/>
                      <a:r>
                        <a:rPr lang="en-US" sz="1200" dirty="0">
                          <a:latin typeface="Century Gothic" panose="020B0502020202020204" pitchFamily="34" charset="0"/>
                        </a:rPr>
                        <a:t>Number of Trainings</a:t>
                      </a:r>
                    </a:p>
                  </a:txBody>
                  <a:tcPr anchor="ctr"/>
                </a:tc>
                <a:tc>
                  <a:txBody>
                    <a:bodyPr/>
                    <a:lstStyle/>
                    <a:p>
                      <a:pPr algn="ctr"/>
                      <a:r>
                        <a:rPr lang="en-US" sz="1200" dirty="0">
                          <a:latin typeface="Century Gothic" panose="020B0502020202020204" pitchFamily="34" charset="0"/>
                        </a:rPr>
                        <a:t>Number of Employees Reached</a:t>
                      </a:r>
                    </a:p>
                  </a:txBody>
                  <a:tcPr anchor="ctr"/>
                </a:tc>
                <a:extLst>
                  <a:ext uri="{0D108BD9-81ED-4DB2-BD59-A6C34878D82A}">
                    <a16:rowId xmlns:a16="http://schemas.microsoft.com/office/drawing/2014/main" val="1737802431"/>
                  </a:ext>
                </a:extLst>
              </a:tr>
              <a:tr h="278551">
                <a:tc>
                  <a:txBody>
                    <a:bodyPr/>
                    <a:lstStyle/>
                    <a:p>
                      <a:pPr algn="ctr"/>
                      <a:r>
                        <a:rPr lang="en-US" sz="1100" dirty="0">
                          <a:latin typeface="Century Gothic" panose="020B0502020202020204" pitchFamily="34" charset="0"/>
                        </a:rPr>
                        <a:t>93</a:t>
                      </a:r>
                    </a:p>
                  </a:txBody>
                  <a:tcPr anchor="ctr"/>
                </a:tc>
                <a:tc>
                  <a:txBody>
                    <a:bodyPr/>
                    <a:lstStyle/>
                    <a:p>
                      <a:pPr algn="ctr"/>
                      <a:r>
                        <a:rPr lang="en-US" sz="1100" dirty="0">
                          <a:latin typeface="Century Gothic" panose="020B0502020202020204" pitchFamily="34" charset="0"/>
                        </a:rPr>
                        <a:t>2,642</a:t>
                      </a:r>
                    </a:p>
                  </a:txBody>
                  <a:tcPr anchor="ctr"/>
                </a:tc>
                <a:extLst>
                  <a:ext uri="{0D108BD9-81ED-4DB2-BD59-A6C34878D82A}">
                    <a16:rowId xmlns:a16="http://schemas.microsoft.com/office/drawing/2014/main" val="1070295114"/>
                  </a:ext>
                </a:extLst>
              </a:tr>
            </a:tbl>
          </a:graphicData>
        </a:graphic>
      </p:graphicFrame>
      <p:sp>
        <p:nvSpPr>
          <p:cNvPr id="8" name="TextBox 7">
            <a:extLst>
              <a:ext uri="{FF2B5EF4-FFF2-40B4-BE49-F238E27FC236}">
                <a16:creationId xmlns:a16="http://schemas.microsoft.com/office/drawing/2014/main" id="{BDE2461B-D2D0-AB21-CCFA-4B7CD8C34DD5}"/>
              </a:ext>
            </a:extLst>
          </p:cNvPr>
          <p:cNvSpPr txBox="1"/>
          <p:nvPr/>
        </p:nvSpPr>
        <p:spPr>
          <a:xfrm>
            <a:off x="8005398" y="2432889"/>
            <a:ext cx="3634431" cy="307777"/>
          </a:xfrm>
          <a:prstGeom prst="rect">
            <a:avLst/>
          </a:prstGeom>
          <a:noFill/>
        </p:spPr>
        <p:txBody>
          <a:bodyPr wrap="square" rtlCol="0">
            <a:spAutoFit/>
          </a:bodyPr>
          <a:lstStyle/>
          <a:p>
            <a:pPr algn="ctr"/>
            <a:r>
              <a:rPr lang="en-US" sz="1400" b="1" dirty="0">
                <a:latin typeface="Century Gothic" panose="020B0502020202020204" pitchFamily="34" charset="0"/>
              </a:rPr>
              <a:t>On-site Presentation 2024</a:t>
            </a:r>
            <a:endParaRPr lang="en-US" sz="1400" dirty="0">
              <a:latin typeface="Century Gothic" panose="020B0502020202020204" pitchFamily="34" charset="0"/>
            </a:endParaRPr>
          </a:p>
        </p:txBody>
      </p:sp>
      <p:graphicFrame>
        <p:nvGraphicFramePr>
          <p:cNvPr id="9" name="Table 8">
            <a:extLst>
              <a:ext uri="{FF2B5EF4-FFF2-40B4-BE49-F238E27FC236}">
                <a16:creationId xmlns:a16="http://schemas.microsoft.com/office/drawing/2014/main" id="{298FCAB5-1687-1DF7-CA28-09F756EF8A94}"/>
              </a:ext>
            </a:extLst>
          </p:cNvPr>
          <p:cNvGraphicFramePr>
            <a:graphicFrameLocks noGrp="1"/>
          </p:cNvGraphicFramePr>
          <p:nvPr>
            <p:extLst>
              <p:ext uri="{D42A27DB-BD31-4B8C-83A1-F6EECF244321}">
                <p14:modId xmlns:p14="http://schemas.microsoft.com/office/powerpoint/2010/main" val="2450496316"/>
              </p:ext>
            </p:extLst>
          </p:nvPr>
        </p:nvGraphicFramePr>
        <p:xfrm>
          <a:off x="4262694" y="2586778"/>
          <a:ext cx="2871538" cy="1742588"/>
        </p:xfrm>
        <a:graphic>
          <a:graphicData uri="http://schemas.openxmlformats.org/drawingml/2006/table">
            <a:tbl>
              <a:tblPr firstRow="1" bandRow="1">
                <a:tableStyleId>{5C22544A-7EE6-4342-B048-85BDC9FD1C3A}</a:tableStyleId>
              </a:tblPr>
              <a:tblGrid>
                <a:gridCol w="1519162">
                  <a:extLst>
                    <a:ext uri="{9D8B030D-6E8A-4147-A177-3AD203B41FA5}">
                      <a16:colId xmlns:a16="http://schemas.microsoft.com/office/drawing/2014/main" val="1497692510"/>
                    </a:ext>
                  </a:extLst>
                </a:gridCol>
                <a:gridCol w="676188">
                  <a:extLst>
                    <a:ext uri="{9D8B030D-6E8A-4147-A177-3AD203B41FA5}">
                      <a16:colId xmlns:a16="http://schemas.microsoft.com/office/drawing/2014/main" val="2299422897"/>
                    </a:ext>
                  </a:extLst>
                </a:gridCol>
                <a:gridCol w="676188">
                  <a:extLst>
                    <a:ext uri="{9D8B030D-6E8A-4147-A177-3AD203B41FA5}">
                      <a16:colId xmlns:a16="http://schemas.microsoft.com/office/drawing/2014/main" val="2147109774"/>
                    </a:ext>
                  </a:extLst>
                </a:gridCol>
              </a:tblGrid>
              <a:tr h="273535">
                <a:tc gridSpan="3">
                  <a:txBody>
                    <a:bodyPr/>
                    <a:lstStyle/>
                    <a:p>
                      <a:pPr algn="ctr"/>
                      <a:r>
                        <a:rPr lang="en-US" sz="1200" b="1" dirty="0">
                          <a:latin typeface="Century Gothic" panose="020B0502020202020204" pitchFamily="34" charset="0"/>
                        </a:rPr>
                        <a:t>Top 3 Presenting Issues 2024</a:t>
                      </a:r>
                    </a:p>
                  </a:txBody>
                  <a:tcPr/>
                </a:tc>
                <a:tc hMerge="1">
                  <a:txBody>
                    <a:bodyPr/>
                    <a:lstStyle/>
                    <a:p>
                      <a:endParaRPr lang="en-US"/>
                    </a:p>
                  </a:txBody>
                  <a:tcPr/>
                </a:tc>
                <a:tc hMerge="1">
                  <a:txBody>
                    <a:bodyPr/>
                    <a:lstStyle/>
                    <a:p>
                      <a:endParaRPr lang="en-US" sz="1100" dirty="0"/>
                    </a:p>
                  </a:txBody>
                  <a:tcPr/>
                </a:tc>
                <a:extLst>
                  <a:ext uri="{0D108BD9-81ED-4DB2-BD59-A6C34878D82A}">
                    <a16:rowId xmlns:a16="http://schemas.microsoft.com/office/drawing/2014/main" val="4204507948"/>
                  </a:ext>
                </a:extLst>
              </a:tr>
              <a:tr h="273535">
                <a:tc>
                  <a:txBody>
                    <a:bodyPr/>
                    <a:lstStyle/>
                    <a:p>
                      <a:endParaRPr lang="en-US" sz="1200" dirty="0">
                        <a:latin typeface="Century Gothic" panose="020B0502020202020204" pitchFamily="34" charset="0"/>
                      </a:endParaRPr>
                    </a:p>
                  </a:txBody>
                  <a:tcPr/>
                </a:tc>
                <a:tc>
                  <a:txBody>
                    <a:bodyPr/>
                    <a:lstStyle/>
                    <a:p>
                      <a:pPr algn="ctr"/>
                      <a:r>
                        <a:rPr lang="en-US" sz="1200" b="1" dirty="0">
                          <a:latin typeface="Century Gothic" panose="020B0502020202020204" pitchFamily="34" charset="0"/>
                        </a:rPr>
                        <a:t>2023</a:t>
                      </a:r>
                    </a:p>
                  </a:txBody>
                  <a:tcPr anchor="ctr"/>
                </a:tc>
                <a:tc>
                  <a:txBody>
                    <a:bodyPr/>
                    <a:lstStyle/>
                    <a:p>
                      <a:pPr algn="ctr"/>
                      <a:r>
                        <a:rPr lang="en-US" sz="1200" b="1" dirty="0">
                          <a:latin typeface="Century Gothic" panose="020B0502020202020204" pitchFamily="34" charset="0"/>
                        </a:rPr>
                        <a:t>2024</a:t>
                      </a:r>
                    </a:p>
                  </a:txBody>
                  <a:tcPr anchor="ctr"/>
                </a:tc>
                <a:extLst>
                  <a:ext uri="{0D108BD9-81ED-4DB2-BD59-A6C34878D82A}">
                    <a16:rowId xmlns:a16="http://schemas.microsoft.com/office/drawing/2014/main" val="13637254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Relationship: Marital/Sign. Other</a:t>
                      </a:r>
                    </a:p>
                  </a:txBody>
                  <a:tcPr/>
                </a:tc>
                <a:tc>
                  <a:txBody>
                    <a:bodyPr/>
                    <a:lstStyle/>
                    <a:p>
                      <a:pPr algn="ctr"/>
                      <a:r>
                        <a:rPr lang="en-US" sz="1200" dirty="0">
                          <a:latin typeface="Century Gothic" panose="020B0502020202020204" pitchFamily="34" charset="0"/>
                        </a:rPr>
                        <a:t>13.8%</a:t>
                      </a:r>
                    </a:p>
                  </a:txBody>
                  <a:tcPr anchor="ctr"/>
                </a:tc>
                <a:tc>
                  <a:txBody>
                    <a:bodyPr/>
                    <a:lstStyle/>
                    <a:p>
                      <a:pPr algn="ctr"/>
                      <a:r>
                        <a:rPr lang="en-US" sz="1200" dirty="0">
                          <a:latin typeface="Century Gothic" panose="020B0502020202020204" pitchFamily="34" charset="0"/>
                        </a:rPr>
                        <a:t>16.0%</a:t>
                      </a:r>
                    </a:p>
                  </a:txBody>
                  <a:tcPr anchor="ctr"/>
                </a:tc>
                <a:extLst>
                  <a:ext uri="{0D108BD9-81ED-4DB2-BD59-A6C34878D82A}">
                    <a16:rowId xmlns:a16="http://schemas.microsoft.com/office/drawing/2014/main" val="3735180063"/>
                  </a:ext>
                </a:extLst>
              </a:tr>
              <a:tr h="279548">
                <a:tc>
                  <a:txBody>
                    <a:bodyPr/>
                    <a:lstStyle/>
                    <a:p>
                      <a:r>
                        <a:rPr lang="en-US" sz="1200" dirty="0">
                          <a:latin typeface="Century Gothic" panose="020B0502020202020204" pitchFamily="34" charset="0"/>
                        </a:rPr>
                        <a:t>Anxiety</a:t>
                      </a:r>
                    </a:p>
                  </a:txBody>
                  <a:tcPr/>
                </a:tc>
                <a:tc>
                  <a:txBody>
                    <a:bodyPr/>
                    <a:lstStyle/>
                    <a:p>
                      <a:pPr algn="ctr"/>
                      <a:r>
                        <a:rPr lang="en-US" sz="1200" dirty="0">
                          <a:latin typeface="Century Gothic" panose="020B0502020202020204" pitchFamily="34" charset="0"/>
                        </a:rPr>
                        <a:t>13.8%</a:t>
                      </a:r>
                    </a:p>
                  </a:txBody>
                  <a:tcPr anchor="ctr"/>
                </a:tc>
                <a:tc>
                  <a:txBody>
                    <a:bodyPr/>
                    <a:lstStyle/>
                    <a:p>
                      <a:pPr algn="ctr"/>
                      <a:r>
                        <a:rPr lang="en-US" sz="1200" dirty="0">
                          <a:latin typeface="Century Gothic" panose="020B0502020202020204" pitchFamily="34" charset="0"/>
                        </a:rPr>
                        <a:t>12.8%</a:t>
                      </a:r>
                    </a:p>
                  </a:txBody>
                  <a:tcPr anchor="ctr"/>
                </a:tc>
                <a:extLst>
                  <a:ext uri="{0D108BD9-81ED-4DB2-BD59-A6C34878D82A}">
                    <a16:rowId xmlns:a16="http://schemas.microsoft.com/office/drawing/2014/main" val="3034398016"/>
                  </a:ext>
                </a:extLst>
              </a:tr>
              <a:tr h="195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Stress/Distress</a:t>
                      </a:r>
                    </a:p>
                  </a:txBody>
                  <a:tcPr/>
                </a:tc>
                <a:tc>
                  <a:txBody>
                    <a:bodyPr/>
                    <a:lstStyle/>
                    <a:p>
                      <a:pPr algn="ctr"/>
                      <a:r>
                        <a:rPr lang="en-US" sz="1200" dirty="0">
                          <a:latin typeface="Century Gothic" panose="020B0502020202020204" pitchFamily="34" charset="0"/>
                        </a:rPr>
                        <a:t>11.5%</a:t>
                      </a:r>
                    </a:p>
                  </a:txBody>
                  <a:tcPr anchor="ctr"/>
                </a:tc>
                <a:tc>
                  <a:txBody>
                    <a:bodyPr/>
                    <a:lstStyle/>
                    <a:p>
                      <a:pPr algn="ctr"/>
                      <a:r>
                        <a:rPr lang="en-US" sz="1200" dirty="0">
                          <a:latin typeface="Century Gothic" panose="020B0502020202020204" pitchFamily="34" charset="0"/>
                        </a:rPr>
                        <a:t>11.2%</a:t>
                      </a:r>
                    </a:p>
                  </a:txBody>
                  <a:tcPr anchor="ctr"/>
                </a:tc>
                <a:extLst>
                  <a:ext uri="{0D108BD9-81ED-4DB2-BD59-A6C34878D82A}">
                    <a16:rowId xmlns:a16="http://schemas.microsoft.com/office/drawing/2014/main" val="4141923128"/>
                  </a:ext>
                </a:extLst>
              </a:tr>
            </a:tbl>
          </a:graphicData>
        </a:graphic>
      </p:graphicFrame>
      <p:graphicFrame>
        <p:nvGraphicFramePr>
          <p:cNvPr id="10" name="Chart 9">
            <a:extLst>
              <a:ext uri="{FF2B5EF4-FFF2-40B4-BE49-F238E27FC236}">
                <a16:creationId xmlns:a16="http://schemas.microsoft.com/office/drawing/2014/main" id="{A2463EF5-1250-3207-B564-A9B04608C916}"/>
              </a:ext>
            </a:extLst>
          </p:cNvPr>
          <p:cNvGraphicFramePr/>
          <p:nvPr>
            <p:extLst>
              <p:ext uri="{D42A27DB-BD31-4B8C-83A1-F6EECF244321}">
                <p14:modId xmlns:p14="http://schemas.microsoft.com/office/powerpoint/2010/main" val="4093591192"/>
              </p:ext>
            </p:extLst>
          </p:nvPr>
        </p:nvGraphicFramePr>
        <p:xfrm>
          <a:off x="3114549" y="4310498"/>
          <a:ext cx="2871537" cy="2286666"/>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CCD7EF1C-6053-15D3-321D-4FC30F14601F}"/>
              </a:ext>
            </a:extLst>
          </p:cNvPr>
          <p:cNvSpPr txBox="1"/>
          <p:nvPr/>
        </p:nvSpPr>
        <p:spPr>
          <a:xfrm>
            <a:off x="4595724" y="4744624"/>
            <a:ext cx="1196467" cy="307777"/>
          </a:xfrm>
          <a:prstGeom prst="rect">
            <a:avLst/>
          </a:prstGeom>
          <a:noFill/>
        </p:spPr>
        <p:txBody>
          <a:bodyPr wrap="square" rtlCol="0">
            <a:spAutoFit/>
          </a:bodyPr>
          <a:lstStyle/>
          <a:p>
            <a:pPr algn="ctr"/>
            <a:r>
              <a:rPr lang="en-US" sz="1400" b="1" dirty="0">
                <a:latin typeface="+mj-lt"/>
              </a:rPr>
              <a:t>Utilization</a:t>
            </a:r>
          </a:p>
        </p:txBody>
      </p:sp>
      <p:sp>
        <p:nvSpPr>
          <p:cNvPr id="12" name="Slide Number Placeholder 1">
            <a:extLst>
              <a:ext uri="{FF2B5EF4-FFF2-40B4-BE49-F238E27FC236}">
                <a16:creationId xmlns:a16="http://schemas.microsoft.com/office/drawing/2014/main" id="{7016351D-3F32-2102-BC88-1EFECC78EDAF}"/>
              </a:ext>
            </a:extLst>
          </p:cNvPr>
          <p:cNvSpPr txBox="1">
            <a:spLocks/>
          </p:cNvSpPr>
          <p:nvPr/>
        </p:nvSpPr>
        <p:spPr>
          <a:xfrm>
            <a:off x="8633456" y="63627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761DC5-0AA0-4C65-A87E-FC135ADA9B96}" type="slidenum">
              <a:rPr lang="en-US" smtClean="0"/>
              <a:pPr/>
              <a:t>38</a:t>
            </a:fld>
            <a:endParaRPr lang="en-US" dirty="0"/>
          </a:p>
        </p:txBody>
      </p:sp>
      <p:graphicFrame>
        <p:nvGraphicFramePr>
          <p:cNvPr id="13" name="Chart 12">
            <a:extLst>
              <a:ext uri="{FF2B5EF4-FFF2-40B4-BE49-F238E27FC236}">
                <a16:creationId xmlns:a16="http://schemas.microsoft.com/office/drawing/2014/main" id="{A764AA60-0DE7-F687-A47D-1C2454DF7BA7}"/>
              </a:ext>
            </a:extLst>
          </p:cNvPr>
          <p:cNvGraphicFramePr/>
          <p:nvPr>
            <p:extLst>
              <p:ext uri="{D42A27DB-BD31-4B8C-83A1-F6EECF244321}">
                <p14:modId xmlns:p14="http://schemas.microsoft.com/office/powerpoint/2010/main" val="266297742"/>
              </p:ext>
            </p:extLst>
          </p:nvPr>
        </p:nvGraphicFramePr>
        <p:xfrm>
          <a:off x="5713326" y="4278024"/>
          <a:ext cx="4004338" cy="214133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33EA8657-C0D2-ECCF-56A6-7AE9595461C4}"/>
              </a:ext>
            </a:extLst>
          </p:cNvPr>
          <p:cNvSpPr txBox="1"/>
          <p:nvPr/>
        </p:nvSpPr>
        <p:spPr>
          <a:xfrm>
            <a:off x="8390968" y="4799557"/>
            <a:ext cx="1229266" cy="307777"/>
          </a:xfrm>
          <a:prstGeom prst="rect">
            <a:avLst/>
          </a:prstGeom>
          <a:noFill/>
        </p:spPr>
        <p:txBody>
          <a:bodyPr wrap="square" rtlCol="0">
            <a:spAutoFit/>
          </a:bodyPr>
          <a:lstStyle/>
          <a:p>
            <a:pPr algn="ctr"/>
            <a:r>
              <a:rPr lang="en-US" sz="1400" b="1" dirty="0">
                <a:latin typeface="+mj-lt"/>
              </a:rPr>
              <a:t>Modality</a:t>
            </a:r>
          </a:p>
        </p:txBody>
      </p:sp>
      <p:sp>
        <p:nvSpPr>
          <p:cNvPr id="17" name="TextBox 16">
            <a:extLst>
              <a:ext uri="{FF2B5EF4-FFF2-40B4-BE49-F238E27FC236}">
                <a16:creationId xmlns:a16="http://schemas.microsoft.com/office/drawing/2014/main" id="{E06A7F08-B6C3-97CA-7246-D614A51875C9}"/>
              </a:ext>
            </a:extLst>
          </p:cNvPr>
          <p:cNvSpPr txBox="1"/>
          <p:nvPr/>
        </p:nvSpPr>
        <p:spPr>
          <a:xfrm>
            <a:off x="838200" y="6504424"/>
            <a:ext cx="7868161" cy="223433"/>
          </a:xfrm>
          <a:prstGeom prst="rect">
            <a:avLst/>
          </a:prstGeom>
          <a:noFill/>
        </p:spPr>
        <p:txBody>
          <a:bodyPr wrap="square">
            <a:spAutoFit/>
          </a:bodyPr>
          <a:lstStyle/>
          <a:p>
            <a:pPr algn="l"/>
            <a:r>
              <a:rPr lang="en-US" sz="800" b="0" i="0" u="none" strike="noStrike" baseline="0" dirty="0">
                <a:solidFill>
                  <a:srgbClr val="555555"/>
                </a:solidFill>
              </a:rPr>
              <a:t>*Utilization rate: (Total Member Services + Critical Incident Consultation + Critical Incident On-Site Participants + Management Consultations) / Total Covered Employees</a:t>
            </a:r>
            <a:endParaRPr lang="en-US" sz="800" dirty="0"/>
          </a:p>
        </p:txBody>
      </p:sp>
    </p:spTree>
    <p:extLst>
      <p:ext uri="{BB962C8B-B14F-4D97-AF65-F5344CB8AC3E}">
        <p14:creationId xmlns:p14="http://schemas.microsoft.com/office/powerpoint/2010/main" val="801979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ADC81-63B1-71D8-539E-994CFC51F4A1}"/>
              </a:ext>
            </a:extLst>
          </p:cNvPr>
          <p:cNvSpPr/>
          <p:nvPr/>
        </p:nvSpPr>
        <p:spPr>
          <a:xfrm>
            <a:off x="0" y="0"/>
            <a:ext cx="4830792" cy="5526090"/>
          </a:xfrm>
          <a:prstGeom prst="rect">
            <a:avLst/>
          </a:prstGeom>
          <a:solidFill>
            <a:srgbClr val="DFC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945B1AF-39F8-466C-8B01-7209E296ACB9}"/>
              </a:ext>
            </a:extLst>
          </p:cNvPr>
          <p:cNvSpPr>
            <a:spLocks noGrp="1"/>
          </p:cNvSpPr>
          <p:nvPr/>
        </p:nvSpPr>
        <p:spPr>
          <a:xfrm>
            <a:off x="4967690" y="342531"/>
            <a:ext cx="6870954" cy="167562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1" kern="1200">
                <a:solidFill>
                  <a:schemeClr val="accent1"/>
                </a:solidFill>
                <a:latin typeface="Montserrat" panose="02000505000000020004" pitchFamily="2" charset="0"/>
                <a:ea typeface="+mj-ea"/>
                <a:cs typeface="+mj-cs"/>
              </a:defRPr>
            </a:lvl1pPr>
          </a:lstStyle>
          <a:p>
            <a:pPr>
              <a:lnSpc>
                <a:spcPct val="90000"/>
              </a:lnSpc>
            </a:pPr>
            <a:r>
              <a:rPr lang="en-US" sz="4000" b="0" kern="1200" dirty="0">
                <a:solidFill>
                  <a:schemeClr val="tx1"/>
                </a:solidFill>
                <a:latin typeface="Century Gothic" panose="020B0502020202020204" pitchFamily="34" charset="0"/>
              </a:rPr>
              <a:t>EAP</a:t>
            </a:r>
          </a:p>
        </p:txBody>
      </p:sp>
      <p:pic>
        <p:nvPicPr>
          <p:cNvPr id="5" name="Picture 4">
            <a:extLst>
              <a:ext uri="{FF2B5EF4-FFF2-40B4-BE49-F238E27FC236}">
                <a16:creationId xmlns:a16="http://schemas.microsoft.com/office/drawing/2014/main" id="{D29F03C3-9F27-4118-8CC4-0F9FE6CD2E39}"/>
              </a:ext>
            </a:extLst>
          </p:cNvPr>
          <p:cNvPicPr>
            <a:picLocks noChangeAspect="1"/>
          </p:cNvPicPr>
          <p:nvPr/>
        </p:nvPicPr>
        <p:blipFill rotWithShape="1">
          <a:blip r:embed="rId2"/>
          <a:srcRect l="21479" r="3554" b="-3"/>
          <a:stretch/>
        </p:blipFill>
        <p:spPr>
          <a:xfrm>
            <a:off x="353355" y="698131"/>
            <a:ext cx="4187091" cy="2164321"/>
          </a:xfrm>
          <a:prstGeom prst="rect">
            <a:avLst/>
          </a:prstGeom>
        </p:spPr>
      </p:pic>
      <p:pic>
        <p:nvPicPr>
          <p:cNvPr id="6" name="Picture 5" descr="Online Mental Health Services » GatorCare">
            <a:extLst>
              <a:ext uri="{FF2B5EF4-FFF2-40B4-BE49-F238E27FC236}">
                <a16:creationId xmlns:a16="http://schemas.microsoft.com/office/drawing/2014/main" id="{2A51DCBD-C95A-48F5-8AEB-CEE7F4FC5A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06" r="-7" b="11353"/>
          <a:stretch/>
        </p:blipFill>
        <p:spPr bwMode="auto">
          <a:xfrm>
            <a:off x="1465729" y="4010057"/>
            <a:ext cx="2088804" cy="10797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13BEB7F-AFFA-4068-878E-3944B9BC7725}"/>
              </a:ext>
            </a:extLst>
          </p:cNvPr>
          <p:cNvPicPr>
            <a:picLocks noChangeAspect="1"/>
          </p:cNvPicPr>
          <p:nvPr/>
        </p:nvPicPr>
        <p:blipFill>
          <a:blip r:embed="rId4"/>
          <a:srcRect l="1" r="-490" b="642"/>
          <a:stretch/>
        </p:blipFill>
        <p:spPr>
          <a:xfrm>
            <a:off x="353355" y="2862452"/>
            <a:ext cx="4187091" cy="1370455"/>
          </a:xfrm>
          <a:prstGeom prst="rect">
            <a:avLst/>
          </a:prstGeom>
        </p:spPr>
      </p:pic>
      <p:sp>
        <p:nvSpPr>
          <p:cNvPr id="10" name="Rectangle 9">
            <a:extLst>
              <a:ext uri="{FF2B5EF4-FFF2-40B4-BE49-F238E27FC236}">
                <a16:creationId xmlns:a16="http://schemas.microsoft.com/office/drawing/2014/main" id="{C02513E7-8DA6-6131-C2A1-D1A0768AFE3E}"/>
              </a:ext>
            </a:extLst>
          </p:cNvPr>
          <p:cNvSpPr/>
          <p:nvPr/>
        </p:nvSpPr>
        <p:spPr>
          <a:xfrm>
            <a:off x="0" y="5521038"/>
            <a:ext cx="12192000" cy="1196788"/>
          </a:xfrm>
          <a:prstGeom prst="rect">
            <a:avLst/>
          </a:prstGeom>
          <a:solidFill>
            <a:srgbClr val="DFC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30655033-8BAF-4318-AFBA-C4EFB519BD4A}"/>
              </a:ext>
            </a:extLst>
          </p:cNvPr>
          <p:cNvSpPr>
            <a:spLocks noGrp="1"/>
          </p:cNvSpPr>
          <p:nvPr/>
        </p:nvSpPr>
        <p:spPr>
          <a:xfrm>
            <a:off x="4967690" y="1438033"/>
            <a:ext cx="6870954" cy="373650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274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200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3"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4008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961"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0058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68"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005840" indent="-32004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68"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600" dirty="0">
                <a:latin typeface="Century Gothic" panose="020B0502020202020204" pitchFamily="34" charset="0"/>
                <a:ea typeface="+mn-ea"/>
                <a:cs typeface="Arial" panose="020B0604020202020204" pitchFamily="34" charset="0"/>
              </a:rPr>
              <a:t>Employee Assistance Program provides short-term problem resolutions and in-the-moment support for all PCS employees and their household for FREE!</a:t>
            </a:r>
          </a:p>
          <a:p>
            <a:pPr marL="457200" indent="-228600">
              <a:lnSpc>
                <a:spcPct val="90000"/>
              </a:lnSpc>
              <a:buFont typeface="Arial" panose="020B0604020202020204" pitchFamily="34" charset="0"/>
              <a:buChar char="•"/>
            </a:pPr>
            <a:r>
              <a:rPr lang="en-US" sz="1600" dirty="0">
                <a:latin typeface="Century Gothic" panose="020B0502020202020204" pitchFamily="34" charset="0"/>
                <a:ea typeface="+mn-ea"/>
                <a:cs typeface="Arial" panose="020B0604020202020204" pitchFamily="34" charset="0"/>
              </a:rPr>
              <a:t>Up to 8 counseling sessions per issue</a:t>
            </a:r>
          </a:p>
          <a:p>
            <a:pPr marL="457200" indent="-228600">
              <a:lnSpc>
                <a:spcPct val="90000"/>
              </a:lnSpc>
              <a:buFont typeface="Arial" panose="020B0604020202020204" pitchFamily="34" charset="0"/>
              <a:buChar char="•"/>
            </a:pPr>
            <a:r>
              <a:rPr lang="en-US" sz="1600" dirty="0">
                <a:latin typeface="Century Gothic" panose="020B0502020202020204" pitchFamily="34" charset="0"/>
                <a:ea typeface="+mn-ea"/>
                <a:cs typeface="Arial" panose="020B0604020202020204" pitchFamily="34" charset="0"/>
              </a:rPr>
              <a:t>24/7 support including in-the-moment support</a:t>
            </a:r>
          </a:p>
          <a:p>
            <a:pPr marL="457200" indent="-228600">
              <a:lnSpc>
                <a:spcPct val="90000"/>
              </a:lnSpc>
              <a:buFont typeface="Arial" panose="020B0604020202020204" pitchFamily="34" charset="0"/>
              <a:buChar char="•"/>
            </a:pPr>
            <a:r>
              <a:rPr lang="en-US" sz="1600" dirty="0">
                <a:latin typeface="Century Gothic" panose="020B0502020202020204" pitchFamily="34" charset="0"/>
                <a:ea typeface="+mn-ea"/>
                <a:cs typeface="Arial" panose="020B0604020202020204" pitchFamily="34" charset="0"/>
              </a:rPr>
              <a:t>Partners with Talkspace – talk to a counselor through text, audio, or video messages. </a:t>
            </a:r>
          </a:p>
          <a:p>
            <a:pPr marL="228600" indent="-228600">
              <a:lnSpc>
                <a:spcPct val="90000"/>
              </a:lnSpc>
              <a:buFont typeface="Arial" panose="020B0604020202020204" pitchFamily="34" charset="0"/>
              <a:buChar char="•"/>
            </a:pPr>
            <a:endParaRPr lang="en-US" sz="1600" dirty="0">
              <a:latin typeface="Century Gothic" panose="020B0502020202020204" pitchFamily="34" charset="0"/>
              <a:ea typeface="+mn-ea"/>
              <a:cs typeface="Arial" panose="020B0604020202020204" pitchFamily="34" charset="0"/>
            </a:endParaRPr>
          </a:p>
          <a:p>
            <a:pPr>
              <a:lnSpc>
                <a:spcPct val="90000"/>
              </a:lnSpc>
            </a:pPr>
            <a:r>
              <a:rPr lang="en-US" sz="2800" b="1" dirty="0">
                <a:solidFill>
                  <a:srgbClr val="FF0000"/>
                </a:solidFill>
                <a:latin typeface="Century Gothic" panose="020B0502020202020204" pitchFamily="34" charset="0"/>
                <a:ea typeface="+mn-ea"/>
                <a:cs typeface="Arial" panose="020B0604020202020204" pitchFamily="34" charset="0"/>
              </a:rPr>
              <a:t>NEW! </a:t>
            </a:r>
            <a:r>
              <a:rPr lang="en-US" sz="2800" b="1" dirty="0">
                <a:latin typeface="Century Gothic" panose="020B0502020202020204" pitchFamily="34" charset="0"/>
                <a:ea typeface="+mn-ea"/>
                <a:cs typeface="Arial" panose="020B0604020202020204" pitchFamily="34" charset="0"/>
              </a:rPr>
              <a:t>Wellbeing coaching available</a:t>
            </a:r>
          </a:p>
          <a:p>
            <a:pPr marL="514350" indent="-228600">
              <a:lnSpc>
                <a:spcPct val="90000"/>
              </a:lnSpc>
              <a:buFont typeface="Arial" panose="020B0604020202020204" pitchFamily="34" charset="0"/>
              <a:buChar char="•"/>
            </a:pPr>
            <a:r>
              <a:rPr lang="en-US" sz="1600" dirty="0">
                <a:latin typeface="Century Gothic" panose="020B0502020202020204" pitchFamily="34" charset="0"/>
                <a:ea typeface="+mn-ea"/>
                <a:cs typeface="Arial" panose="020B0604020202020204" pitchFamily="34" charset="0"/>
              </a:rPr>
              <a:t>You don’t need counseling but still want guidance/accountability in goals and other well-being initiatives in your life.</a:t>
            </a:r>
          </a:p>
          <a:p>
            <a:pPr marL="514350" indent="-228600">
              <a:lnSpc>
                <a:spcPct val="90000"/>
              </a:lnSpc>
              <a:buFont typeface="Arial" panose="020B0604020202020204" pitchFamily="34" charset="0"/>
              <a:buChar char="•"/>
            </a:pPr>
            <a:r>
              <a:rPr lang="en-US" sz="1600" dirty="0">
                <a:latin typeface="Century Gothic" panose="020B0502020202020204" pitchFamily="34" charset="0"/>
                <a:ea typeface="+mn-ea"/>
                <a:cs typeface="Arial" panose="020B0604020202020204" pitchFamily="34" charset="0"/>
              </a:rPr>
              <a:t>Goal setting</a:t>
            </a:r>
          </a:p>
          <a:p>
            <a:pPr marL="514350" indent="-228600">
              <a:lnSpc>
                <a:spcPct val="90000"/>
              </a:lnSpc>
              <a:buFont typeface="Arial" panose="020B0604020202020204" pitchFamily="34" charset="0"/>
              <a:buChar char="•"/>
            </a:pPr>
            <a:r>
              <a:rPr lang="en-US" sz="1600" dirty="0">
                <a:latin typeface="Century Gothic" panose="020B0502020202020204" pitchFamily="34" charset="0"/>
                <a:ea typeface="+mn-ea"/>
                <a:cs typeface="Arial" panose="020B0604020202020204" pitchFamily="34" charset="0"/>
              </a:rPr>
              <a:t>No limit of sessions</a:t>
            </a:r>
          </a:p>
          <a:p>
            <a:pPr marL="514350" indent="-228600">
              <a:lnSpc>
                <a:spcPct val="90000"/>
              </a:lnSpc>
              <a:buFont typeface="Arial" panose="020B0604020202020204" pitchFamily="34" charset="0"/>
              <a:buChar char="•"/>
            </a:pPr>
            <a:r>
              <a:rPr lang="en-US" sz="1600" dirty="0">
                <a:latin typeface="Century Gothic" panose="020B0502020202020204" pitchFamily="34" charset="0"/>
                <a:ea typeface="+mn-ea"/>
                <a:cs typeface="Arial" panose="020B0604020202020204" pitchFamily="34" charset="0"/>
              </a:rPr>
              <a:t>Certified life coaches</a:t>
            </a:r>
          </a:p>
        </p:txBody>
      </p:sp>
      <p:sp>
        <p:nvSpPr>
          <p:cNvPr id="9" name="Title 1">
            <a:extLst>
              <a:ext uri="{FF2B5EF4-FFF2-40B4-BE49-F238E27FC236}">
                <a16:creationId xmlns:a16="http://schemas.microsoft.com/office/drawing/2014/main" id="{020629C0-2AA3-0D46-9D08-CBE925121E41}"/>
              </a:ext>
            </a:extLst>
          </p:cNvPr>
          <p:cNvSpPr>
            <a:spLocks noGrp="1"/>
          </p:cNvSpPr>
          <p:nvPr>
            <p:ph type="title"/>
          </p:nvPr>
        </p:nvSpPr>
        <p:spPr>
          <a:xfrm>
            <a:off x="1465729" y="5521037"/>
            <a:ext cx="8458200" cy="1196788"/>
          </a:xfrm>
        </p:spPr>
        <p:txBody>
          <a:bodyPr anchor="ctr">
            <a:normAutofit/>
          </a:bodyPr>
          <a:lstStyle/>
          <a:p>
            <a:pPr algn="ctr"/>
            <a:r>
              <a:rPr lang="en-US" sz="2000" b="1" dirty="0">
                <a:latin typeface="Century Gothic" panose="020B0502020202020204" pitchFamily="34" charset="0"/>
                <a:cs typeface="Arial" panose="020B0604020202020204" pitchFamily="34" charset="0"/>
              </a:rPr>
              <a:t>Darlene Rivers </a:t>
            </a:r>
            <a:r>
              <a:rPr lang="en-US" sz="2000" dirty="0">
                <a:latin typeface="Century Gothic" panose="020B0502020202020204" pitchFamily="34" charset="0"/>
                <a:cs typeface="Arial" panose="020B0604020202020204" pitchFamily="34" charset="0"/>
              </a:rPr>
              <a:t>On-site EAP Coordinator</a:t>
            </a:r>
            <a:br>
              <a:rPr lang="en-US" sz="2000" dirty="0">
                <a:latin typeface="Century Gothic" panose="020B0502020202020204" pitchFamily="34" charset="0"/>
                <a:cs typeface="Arial" panose="020B0604020202020204" pitchFamily="34" charset="0"/>
              </a:rPr>
            </a:br>
            <a:r>
              <a:rPr lang="en-US" sz="2000" dirty="0">
                <a:latin typeface="Century Gothic" panose="020B0502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pcs.riversd@pcsb.org</a:t>
            </a:r>
            <a:r>
              <a:rPr lang="en-US" sz="2000" dirty="0">
                <a:latin typeface="Century Gothic" panose="020B0502020202020204" pitchFamily="34" charset="0"/>
                <a:cs typeface="Arial" panose="020B0604020202020204" pitchFamily="34" charset="0"/>
              </a:rPr>
              <a:t> or 727-588-6507</a:t>
            </a:r>
          </a:p>
        </p:txBody>
      </p:sp>
    </p:spTree>
    <p:extLst>
      <p:ext uri="{BB962C8B-B14F-4D97-AF65-F5344CB8AC3E}">
        <p14:creationId xmlns:p14="http://schemas.microsoft.com/office/powerpoint/2010/main" val="3464120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 Cover">
            <a:extLst>
              <a:ext uri="{FF2B5EF4-FFF2-40B4-BE49-F238E27FC236}">
                <a16:creationId xmlns:a16="http://schemas.microsoft.com/office/drawing/2014/main" id="{009115B9-5BFD-478D-9C87-29ADB3AF1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D57F946-2E03-4DE1-91F8-25BEDC663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2"/>
            <a:ext cx="3468234" cy="6858000"/>
            <a:chOff x="651279" y="598259"/>
            <a:chExt cx="10889442" cy="5680742"/>
          </a:xfrm>
        </p:grpSpPr>
        <p:sp>
          <p:nvSpPr>
            <p:cNvPr id="13" name="Color">
              <a:extLst>
                <a:ext uri="{FF2B5EF4-FFF2-40B4-BE49-F238E27FC236}">
                  <a16:creationId xmlns:a16="http://schemas.microsoft.com/office/drawing/2014/main" id="{1598881B-E007-4AAF-BA50-0AD618219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87A6DD9E-16A5-46AE-A522-D46D6BEDF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D1EFFE7-C9F3-43DE-8EC7-DA158BE2C6D8}"/>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Employee Wellness Program </a:t>
            </a:r>
          </a:p>
        </p:txBody>
      </p:sp>
      <p:sp>
        <p:nvSpPr>
          <p:cNvPr id="3" name="Content Placeholder 2">
            <a:extLst>
              <a:ext uri="{FF2B5EF4-FFF2-40B4-BE49-F238E27FC236}">
                <a16:creationId xmlns:a16="http://schemas.microsoft.com/office/drawing/2014/main" id="{F6C81EB9-1758-40A5-B842-6B5351919569}"/>
              </a:ext>
            </a:extLst>
          </p:cNvPr>
          <p:cNvSpPr>
            <a:spLocks noGrp="1"/>
          </p:cNvSpPr>
          <p:nvPr>
            <p:ph idx="1"/>
          </p:nvPr>
        </p:nvSpPr>
        <p:spPr>
          <a:xfrm>
            <a:off x="4071068" y="841247"/>
            <a:ext cx="6877878" cy="5120640"/>
          </a:xfrm>
        </p:spPr>
        <p:txBody>
          <a:bodyPr anchor="ctr">
            <a:normAutofit/>
          </a:bodyPr>
          <a:lstStyle/>
          <a:p>
            <a:pPr marL="0" lvl="0" indent="0">
              <a:spcAft>
                <a:spcPts val="0"/>
              </a:spcAft>
              <a:buClrTx/>
              <a:buSzTx/>
              <a:buNone/>
            </a:pPr>
            <a:r>
              <a:rPr lang="en-US" sz="1800" b="1" dirty="0">
                <a:solidFill>
                  <a:schemeClr val="tx2"/>
                </a:solidFill>
                <a:latin typeface="Century Gothic" panose="020B0502020202020204" pitchFamily="34" charset="0"/>
              </a:rPr>
              <a:t>Vision:</a:t>
            </a:r>
            <a:r>
              <a:rPr lang="en-US" sz="1800" dirty="0">
                <a:solidFill>
                  <a:schemeClr val="tx2"/>
                </a:solidFill>
                <a:latin typeface="Century Gothic" panose="020B0502020202020204" pitchFamily="34" charset="0"/>
              </a:rPr>
              <a:t> </a:t>
            </a:r>
          </a:p>
          <a:p>
            <a:pPr marL="0" lvl="0" indent="0">
              <a:spcAft>
                <a:spcPts val="0"/>
              </a:spcAft>
              <a:buClrTx/>
              <a:buSzTx/>
              <a:buNone/>
            </a:pPr>
            <a:r>
              <a:rPr lang="en-US" sz="1800" dirty="0">
                <a:solidFill>
                  <a:schemeClr val="tx2"/>
                </a:solidFill>
                <a:latin typeface="Century Gothic" panose="020B0502020202020204" pitchFamily="34" charset="0"/>
              </a:rPr>
              <a:t>100% productive, healthy and happy employees.</a:t>
            </a:r>
          </a:p>
          <a:p>
            <a:pPr marL="0" lvl="0" indent="0">
              <a:spcAft>
                <a:spcPts val="0"/>
              </a:spcAft>
              <a:buClrTx/>
              <a:buSzTx/>
              <a:buNone/>
            </a:pPr>
            <a:r>
              <a:rPr lang="en-US" sz="1800" dirty="0">
                <a:solidFill>
                  <a:schemeClr val="tx2"/>
                </a:solidFill>
                <a:latin typeface="Century Gothic" panose="020B0502020202020204" pitchFamily="34" charset="0"/>
              </a:rPr>
              <a:t> </a:t>
            </a:r>
          </a:p>
          <a:p>
            <a:pPr marL="0" lvl="0" indent="0">
              <a:spcAft>
                <a:spcPts val="0"/>
              </a:spcAft>
              <a:buClrTx/>
              <a:buSzTx/>
              <a:buNone/>
            </a:pPr>
            <a:r>
              <a:rPr lang="en-US" sz="1800" b="1" dirty="0">
                <a:solidFill>
                  <a:schemeClr val="tx2"/>
                </a:solidFill>
                <a:latin typeface="Century Gothic" panose="020B0502020202020204" pitchFamily="34" charset="0"/>
              </a:rPr>
              <a:t>Mission: </a:t>
            </a:r>
            <a:r>
              <a:rPr lang="en-US" sz="1800" dirty="0">
                <a:solidFill>
                  <a:schemeClr val="tx2"/>
                </a:solidFill>
                <a:latin typeface="Century Gothic" panose="020B0502020202020204" pitchFamily="34" charset="0"/>
              </a:rPr>
              <a:t>To promote a culture that supports and encourages healthy behaviors, employee engagement and a balanced state of wellbeing.  The districts' wellness initiatives will inspire and empower employees to take responsibility for their own health which is vital to their ability to contribute to the work and mission of PCS.</a:t>
            </a:r>
          </a:p>
          <a:p>
            <a:endParaRPr lang="en-US" sz="1800" dirty="0">
              <a:solidFill>
                <a:schemeClr val="tx2"/>
              </a:solidFill>
            </a:endParaRPr>
          </a:p>
        </p:txBody>
      </p:sp>
    </p:spTree>
    <p:extLst>
      <p:ext uri="{BB962C8B-B14F-4D97-AF65-F5344CB8AC3E}">
        <p14:creationId xmlns:p14="http://schemas.microsoft.com/office/powerpoint/2010/main" val="3789783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61D01-3EFA-4124-9327-3C5C7857B80D}"/>
              </a:ext>
            </a:extLst>
          </p:cNvPr>
          <p:cNvSpPr>
            <a:spLocks noGrp="1"/>
          </p:cNvSpPr>
          <p:nvPr>
            <p:ph type="title"/>
          </p:nvPr>
        </p:nvSpPr>
        <p:spPr>
          <a:xfrm>
            <a:off x="694275" y="-175045"/>
            <a:ext cx="11044643" cy="1906863"/>
          </a:xfrm>
        </p:spPr>
        <p:txBody>
          <a:bodyPr anchor="b">
            <a:normAutofit/>
          </a:bodyPr>
          <a:lstStyle/>
          <a:p>
            <a:r>
              <a:rPr lang="en-US" b="1" dirty="0">
                <a:latin typeface="Century Gothic" panose="020B0502020202020204" pitchFamily="34" charset="0"/>
                <a:cs typeface="Arial" panose="020B0604020202020204" pitchFamily="34" charset="0"/>
              </a:rPr>
              <a:t>AdventHealth Mobile Mammography</a:t>
            </a:r>
            <a:endParaRPr lang="en-US" dirty="0">
              <a:latin typeface="Century Gothic" panose="020B0502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D2EE5EB-2297-4AAD-B995-155C5F25BC02}"/>
              </a:ext>
            </a:extLst>
          </p:cNvPr>
          <p:cNvSpPr txBox="1"/>
          <p:nvPr/>
        </p:nvSpPr>
        <p:spPr>
          <a:xfrm>
            <a:off x="694276" y="2008909"/>
            <a:ext cx="1022310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www.AdventHealthMobileMammography.com</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AA2E818-BA0E-4ABA-8F3C-981FF50A2E73}"/>
              </a:ext>
            </a:extLst>
          </p:cNvPr>
          <p:cNvPicPr>
            <a:picLocks noChangeAspect="1"/>
          </p:cNvPicPr>
          <p:nvPr/>
        </p:nvPicPr>
        <p:blipFill>
          <a:blip r:embed="rId3"/>
          <a:stretch>
            <a:fillRect/>
          </a:stretch>
        </p:blipFill>
        <p:spPr>
          <a:xfrm>
            <a:off x="2880226" y="4833193"/>
            <a:ext cx="6431548" cy="1794481"/>
          </a:xfrm>
          <a:prstGeom prst="rect">
            <a:avLst/>
          </a:prstGeom>
        </p:spPr>
      </p:pic>
      <p:graphicFrame>
        <p:nvGraphicFramePr>
          <p:cNvPr id="3" name="Table 2">
            <a:extLst>
              <a:ext uri="{FF2B5EF4-FFF2-40B4-BE49-F238E27FC236}">
                <a16:creationId xmlns:a16="http://schemas.microsoft.com/office/drawing/2014/main" id="{EE0CE55A-6B52-35F3-A453-0DBC63533EC6}"/>
              </a:ext>
            </a:extLst>
          </p:cNvPr>
          <p:cNvGraphicFramePr>
            <a:graphicFrameLocks noGrp="1"/>
          </p:cNvGraphicFramePr>
          <p:nvPr>
            <p:extLst>
              <p:ext uri="{D42A27DB-BD31-4B8C-83A1-F6EECF244321}">
                <p14:modId xmlns:p14="http://schemas.microsoft.com/office/powerpoint/2010/main" val="3931998506"/>
              </p:ext>
            </p:extLst>
          </p:nvPr>
        </p:nvGraphicFramePr>
        <p:xfrm>
          <a:off x="3354729" y="2880360"/>
          <a:ext cx="4902200" cy="1828800"/>
        </p:xfrm>
        <a:graphic>
          <a:graphicData uri="http://schemas.openxmlformats.org/drawingml/2006/table">
            <a:tbl>
              <a:tblPr firstRow="1" bandRow="1">
                <a:tableStyleId>{5C22544A-7EE6-4342-B048-85BDC9FD1C3A}</a:tableStyleId>
              </a:tblPr>
              <a:tblGrid>
                <a:gridCol w="3046071">
                  <a:extLst>
                    <a:ext uri="{9D8B030D-6E8A-4147-A177-3AD203B41FA5}">
                      <a16:colId xmlns:a16="http://schemas.microsoft.com/office/drawing/2014/main" val="1720325974"/>
                    </a:ext>
                  </a:extLst>
                </a:gridCol>
                <a:gridCol w="1856129">
                  <a:extLst>
                    <a:ext uri="{9D8B030D-6E8A-4147-A177-3AD203B41FA5}">
                      <a16:colId xmlns:a16="http://schemas.microsoft.com/office/drawing/2014/main" val="83228448"/>
                    </a:ext>
                  </a:extLst>
                </a:gridCol>
              </a:tblGrid>
              <a:tr h="348998">
                <a:tc gridSpan="2">
                  <a:txBody>
                    <a:bodyPr/>
                    <a:lstStyle/>
                    <a:p>
                      <a:pPr algn="ctr"/>
                      <a:r>
                        <a:rPr lang="en-US" dirty="0">
                          <a:latin typeface="Century Gothic" panose="020B0502020202020204" pitchFamily="34" charset="0"/>
                        </a:rPr>
                        <a:t>As of Spring Break</a:t>
                      </a:r>
                    </a:p>
                  </a:txBody>
                  <a:tcPr anchor="ctr"/>
                </a:tc>
                <a:tc hMerge="1">
                  <a:txBody>
                    <a:bodyPr/>
                    <a:lstStyle/>
                    <a:p>
                      <a:endParaRPr lang="en-US" dirty="0">
                        <a:latin typeface="Century Gothic" panose="020B0502020202020204" pitchFamily="34" charset="0"/>
                      </a:endParaRPr>
                    </a:p>
                  </a:txBody>
                  <a:tcPr/>
                </a:tc>
                <a:extLst>
                  <a:ext uri="{0D108BD9-81ED-4DB2-BD59-A6C34878D82A}">
                    <a16:rowId xmlns:a16="http://schemas.microsoft.com/office/drawing/2014/main" val="3250661056"/>
                  </a:ext>
                </a:extLst>
              </a:tr>
              <a:tr h="348998">
                <a:tc>
                  <a:txBody>
                    <a:bodyPr/>
                    <a:lstStyle/>
                    <a:p>
                      <a:r>
                        <a:rPr lang="en-US" dirty="0">
                          <a:latin typeface="Century Gothic" panose="020B0502020202020204" pitchFamily="34" charset="0"/>
                        </a:rPr>
                        <a:t>Total Number of Sites</a:t>
                      </a:r>
                    </a:p>
                  </a:txBody>
                  <a:tcPr/>
                </a:tc>
                <a:tc>
                  <a:txBody>
                    <a:bodyPr/>
                    <a:lstStyle/>
                    <a:p>
                      <a:r>
                        <a:rPr lang="en-US" dirty="0">
                          <a:latin typeface="Century Gothic" panose="020B0502020202020204" pitchFamily="34" charset="0"/>
                        </a:rPr>
                        <a:t>64</a:t>
                      </a:r>
                    </a:p>
                  </a:txBody>
                  <a:tcPr/>
                </a:tc>
                <a:extLst>
                  <a:ext uri="{0D108BD9-81ED-4DB2-BD59-A6C34878D82A}">
                    <a16:rowId xmlns:a16="http://schemas.microsoft.com/office/drawing/2014/main" val="3179603820"/>
                  </a:ext>
                </a:extLst>
              </a:tr>
              <a:tr h="348998">
                <a:tc>
                  <a:txBody>
                    <a:bodyPr/>
                    <a:lstStyle/>
                    <a:p>
                      <a:r>
                        <a:rPr lang="en-US" dirty="0">
                          <a:latin typeface="Century Gothic" panose="020B0502020202020204" pitchFamily="34" charset="0"/>
                        </a:rPr>
                        <a:t>Total Number Screened</a:t>
                      </a:r>
                    </a:p>
                  </a:txBody>
                  <a:tcPr/>
                </a:tc>
                <a:tc>
                  <a:txBody>
                    <a:bodyPr/>
                    <a:lstStyle/>
                    <a:p>
                      <a:r>
                        <a:rPr lang="en-US" dirty="0">
                          <a:latin typeface="Century Gothic" panose="020B0502020202020204" pitchFamily="34" charset="0"/>
                        </a:rPr>
                        <a:t>719</a:t>
                      </a:r>
                    </a:p>
                  </a:txBody>
                  <a:tcPr/>
                </a:tc>
                <a:extLst>
                  <a:ext uri="{0D108BD9-81ED-4DB2-BD59-A6C34878D82A}">
                    <a16:rowId xmlns:a16="http://schemas.microsoft.com/office/drawing/2014/main" val="1567986577"/>
                  </a:ext>
                </a:extLst>
              </a:tr>
              <a:tr h="348998">
                <a:tc>
                  <a:txBody>
                    <a:bodyPr/>
                    <a:lstStyle/>
                    <a:p>
                      <a:r>
                        <a:rPr lang="en-US" dirty="0">
                          <a:latin typeface="Century Gothic" panose="020B0502020202020204" pitchFamily="34" charset="0"/>
                        </a:rPr>
                        <a:t>Total Projected Sites</a:t>
                      </a:r>
                    </a:p>
                  </a:txBody>
                  <a:tcPr/>
                </a:tc>
                <a:tc>
                  <a:txBody>
                    <a:bodyPr/>
                    <a:lstStyle/>
                    <a:p>
                      <a:r>
                        <a:rPr lang="en-US" dirty="0">
                          <a:latin typeface="Century Gothic" panose="020B0502020202020204" pitchFamily="34" charset="0"/>
                        </a:rPr>
                        <a:t>109</a:t>
                      </a:r>
                    </a:p>
                  </a:txBody>
                  <a:tcPr/>
                </a:tc>
                <a:extLst>
                  <a:ext uri="{0D108BD9-81ED-4DB2-BD59-A6C34878D82A}">
                    <a16:rowId xmlns:a16="http://schemas.microsoft.com/office/drawing/2014/main" val="157968493"/>
                  </a:ext>
                </a:extLst>
              </a:tr>
              <a:tr h="348998">
                <a:tc>
                  <a:txBody>
                    <a:bodyPr/>
                    <a:lstStyle/>
                    <a:p>
                      <a:r>
                        <a:rPr lang="en-US" dirty="0">
                          <a:latin typeface="Century Gothic" panose="020B0502020202020204" pitchFamily="34" charset="0"/>
                        </a:rPr>
                        <a:t>Referral Rate</a:t>
                      </a:r>
                    </a:p>
                  </a:txBody>
                  <a:tcPr/>
                </a:tc>
                <a:tc>
                  <a:txBody>
                    <a:bodyPr/>
                    <a:lstStyle/>
                    <a:p>
                      <a:r>
                        <a:rPr lang="en-US" dirty="0">
                          <a:latin typeface="Century Gothic" panose="020B0502020202020204" pitchFamily="34" charset="0"/>
                        </a:rPr>
                        <a:t>7.1%</a:t>
                      </a:r>
                    </a:p>
                  </a:txBody>
                  <a:tcPr/>
                </a:tc>
                <a:extLst>
                  <a:ext uri="{0D108BD9-81ED-4DB2-BD59-A6C34878D82A}">
                    <a16:rowId xmlns:a16="http://schemas.microsoft.com/office/drawing/2014/main" val="675981294"/>
                  </a:ext>
                </a:extLst>
              </a:tr>
            </a:tbl>
          </a:graphicData>
        </a:graphic>
      </p:graphicFrame>
    </p:spTree>
    <p:extLst>
      <p:ext uri="{BB962C8B-B14F-4D97-AF65-F5344CB8AC3E}">
        <p14:creationId xmlns:p14="http://schemas.microsoft.com/office/powerpoint/2010/main" val="4082454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BD5DF8-53EA-574A-1EC3-6E970B7DD7F6}"/>
              </a:ext>
            </a:extLst>
          </p:cNvPr>
          <p:cNvSpPr>
            <a:spLocks noGrp="1"/>
          </p:cNvSpPr>
          <p:nvPr>
            <p:ph type="title"/>
          </p:nvPr>
        </p:nvSpPr>
        <p:spPr>
          <a:xfrm>
            <a:off x="1115568" y="548640"/>
            <a:ext cx="10168128" cy="1179576"/>
          </a:xfrm>
        </p:spPr>
        <p:txBody>
          <a:bodyPr>
            <a:normAutofit/>
          </a:bodyPr>
          <a:lstStyle/>
          <a:p>
            <a:r>
              <a:rPr lang="en-US" sz="4000" dirty="0">
                <a:latin typeface="Century Gothic" panose="020B0502020202020204" pitchFamily="34" charset="0"/>
              </a:rPr>
              <a:t>On-Spot Dermatology </a:t>
            </a:r>
          </a:p>
        </p:txBody>
      </p:sp>
      <p:sp>
        <p:nvSpPr>
          <p:cNvPr id="1037" name="Rectangle 103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Mobile Dermatology • We Bring Dermatology Directly To You">
            <a:extLst>
              <a:ext uri="{FF2B5EF4-FFF2-40B4-BE49-F238E27FC236}">
                <a16:creationId xmlns:a16="http://schemas.microsoft.com/office/drawing/2014/main" id="{37D09541-DEC6-BDBC-2EC9-CE840E3D4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8" b="-2"/>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DE1BA4DA-8DA5-7458-9836-790CB8CC1AF0}"/>
              </a:ext>
            </a:extLst>
          </p:cNvPr>
          <p:cNvGraphicFramePr>
            <a:graphicFrameLocks noGrp="1"/>
          </p:cNvGraphicFramePr>
          <p:nvPr>
            <p:extLst>
              <p:ext uri="{D42A27DB-BD31-4B8C-83A1-F6EECF244321}">
                <p14:modId xmlns:p14="http://schemas.microsoft.com/office/powerpoint/2010/main" val="3752381401"/>
              </p:ext>
            </p:extLst>
          </p:nvPr>
        </p:nvGraphicFramePr>
        <p:xfrm>
          <a:off x="7164138" y="2609603"/>
          <a:ext cx="4302932" cy="1463040"/>
        </p:xfrm>
        <a:graphic>
          <a:graphicData uri="http://schemas.openxmlformats.org/drawingml/2006/table">
            <a:tbl>
              <a:tblPr firstRow="1" bandRow="1">
                <a:tableStyleId>{5C22544A-7EE6-4342-B048-85BDC9FD1C3A}</a:tableStyleId>
              </a:tblPr>
              <a:tblGrid>
                <a:gridCol w="3091970">
                  <a:extLst>
                    <a:ext uri="{9D8B030D-6E8A-4147-A177-3AD203B41FA5}">
                      <a16:colId xmlns:a16="http://schemas.microsoft.com/office/drawing/2014/main" val="1720325974"/>
                    </a:ext>
                  </a:extLst>
                </a:gridCol>
                <a:gridCol w="1210962">
                  <a:extLst>
                    <a:ext uri="{9D8B030D-6E8A-4147-A177-3AD203B41FA5}">
                      <a16:colId xmlns:a16="http://schemas.microsoft.com/office/drawing/2014/main" val="83228448"/>
                    </a:ext>
                  </a:extLst>
                </a:gridCol>
              </a:tblGrid>
              <a:tr h="348998">
                <a:tc gridSpan="2">
                  <a:txBody>
                    <a:bodyPr/>
                    <a:lstStyle/>
                    <a:p>
                      <a:pPr algn="ctr"/>
                      <a:r>
                        <a:rPr lang="en-US" dirty="0">
                          <a:latin typeface="Century Gothic" panose="020B0502020202020204" pitchFamily="34" charset="0"/>
                        </a:rPr>
                        <a:t>As of Spring Break</a:t>
                      </a:r>
                    </a:p>
                  </a:txBody>
                  <a:tcPr anchor="ctr"/>
                </a:tc>
                <a:tc hMerge="1">
                  <a:txBody>
                    <a:bodyPr/>
                    <a:lstStyle/>
                    <a:p>
                      <a:endParaRPr lang="en-US" dirty="0">
                        <a:latin typeface="Century Gothic" panose="020B0502020202020204" pitchFamily="34" charset="0"/>
                      </a:endParaRPr>
                    </a:p>
                  </a:txBody>
                  <a:tcPr/>
                </a:tc>
                <a:extLst>
                  <a:ext uri="{0D108BD9-81ED-4DB2-BD59-A6C34878D82A}">
                    <a16:rowId xmlns:a16="http://schemas.microsoft.com/office/drawing/2014/main" val="3250661056"/>
                  </a:ext>
                </a:extLst>
              </a:tr>
              <a:tr h="348998">
                <a:tc>
                  <a:txBody>
                    <a:bodyPr/>
                    <a:lstStyle/>
                    <a:p>
                      <a:r>
                        <a:rPr lang="en-US" dirty="0">
                          <a:latin typeface="Century Gothic" panose="020B0502020202020204" pitchFamily="34" charset="0"/>
                        </a:rPr>
                        <a:t>Total Number of Sites</a:t>
                      </a:r>
                    </a:p>
                  </a:txBody>
                  <a:tcPr/>
                </a:tc>
                <a:tc>
                  <a:txBody>
                    <a:bodyPr/>
                    <a:lstStyle/>
                    <a:p>
                      <a:r>
                        <a:rPr lang="en-US" dirty="0">
                          <a:latin typeface="Century Gothic" panose="020B0502020202020204" pitchFamily="34" charset="0"/>
                        </a:rPr>
                        <a:t>28</a:t>
                      </a:r>
                    </a:p>
                  </a:txBody>
                  <a:tcPr/>
                </a:tc>
                <a:extLst>
                  <a:ext uri="{0D108BD9-81ED-4DB2-BD59-A6C34878D82A}">
                    <a16:rowId xmlns:a16="http://schemas.microsoft.com/office/drawing/2014/main" val="3179603820"/>
                  </a:ext>
                </a:extLst>
              </a:tr>
              <a:tr h="348998">
                <a:tc>
                  <a:txBody>
                    <a:bodyPr/>
                    <a:lstStyle/>
                    <a:p>
                      <a:r>
                        <a:rPr lang="en-US" dirty="0">
                          <a:latin typeface="Century Gothic" panose="020B0502020202020204" pitchFamily="34" charset="0"/>
                        </a:rPr>
                        <a:t>Total Number Screened</a:t>
                      </a:r>
                    </a:p>
                  </a:txBody>
                  <a:tcPr/>
                </a:tc>
                <a:tc>
                  <a:txBody>
                    <a:bodyPr/>
                    <a:lstStyle/>
                    <a:p>
                      <a:r>
                        <a:rPr lang="en-US" dirty="0">
                          <a:latin typeface="Century Gothic" panose="020B0502020202020204" pitchFamily="34" charset="0"/>
                        </a:rPr>
                        <a:t>538</a:t>
                      </a:r>
                    </a:p>
                  </a:txBody>
                  <a:tcPr/>
                </a:tc>
                <a:extLst>
                  <a:ext uri="{0D108BD9-81ED-4DB2-BD59-A6C34878D82A}">
                    <a16:rowId xmlns:a16="http://schemas.microsoft.com/office/drawing/2014/main" val="1567986577"/>
                  </a:ext>
                </a:extLst>
              </a:tr>
              <a:tr h="348998">
                <a:tc>
                  <a:txBody>
                    <a:bodyPr/>
                    <a:lstStyle/>
                    <a:p>
                      <a:r>
                        <a:rPr lang="en-US" dirty="0">
                          <a:latin typeface="Century Gothic" panose="020B0502020202020204" pitchFamily="34" charset="0"/>
                        </a:rPr>
                        <a:t>Total Projected Sites</a:t>
                      </a:r>
                    </a:p>
                  </a:txBody>
                  <a:tcPr/>
                </a:tc>
                <a:tc>
                  <a:txBody>
                    <a:bodyPr/>
                    <a:lstStyle/>
                    <a:p>
                      <a:r>
                        <a:rPr lang="en-US" dirty="0">
                          <a:latin typeface="Century Gothic" panose="020B0502020202020204" pitchFamily="34" charset="0"/>
                        </a:rPr>
                        <a:t>39</a:t>
                      </a:r>
                    </a:p>
                  </a:txBody>
                  <a:tcPr/>
                </a:tc>
                <a:extLst>
                  <a:ext uri="{0D108BD9-81ED-4DB2-BD59-A6C34878D82A}">
                    <a16:rowId xmlns:a16="http://schemas.microsoft.com/office/drawing/2014/main" val="157968493"/>
                  </a:ext>
                </a:extLst>
              </a:tr>
            </a:tbl>
          </a:graphicData>
        </a:graphic>
      </p:graphicFrame>
      <p:graphicFrame>
        <p:nvGraphicFramePr>
          <p:cNvPr id="5" name="Table 4">
            <a:extLst>
              <a:ext uri="{FF2B5EF4-FFF2-40B4-BE49-F238E27FC236}">
                <a16:creationId xmlns:a16="http://schemas.microsoft.com/office/drawing/2014/main" id="{15FCC742-21DE-D060-A81E-F35D5E618201}"/>
              </a:ext>
            </a:extLst>
          </p:cNvPr>
          <p:cNvGraphicFramePr>
            <a:graphicFrameLocks noGrp="1"/>
          </p:cNvGraphicFramePr>
          <p:nvPr>
            <p:extLst>
              <p:ext uri="{D42A27DB-BD31-4B8C-83A1-F6EECF244321}">
                <p14:modId xmlns:p14="http://schemas.microsoft.com/office/powerpoint/2010/main" val="2763053623"/>
              </p:ext>
            </p:extLst>
          </p:nvPr>
        </p:nvGraphicFramePr>
        <p:xfrm>
          <a:off x="7164138" y="4504305"/>
          <a:ext cx="4302932" cy="1463040"/>
        </p:xfrm>
        <a:graphic>
          <a:graphicData uri="http://schemas.openxmlformats.org/drawingml/2006/table">
            <a:tbl>
              <a:tblPr firstRow="1" bandRow="1">
                <a:tableStyleId>{5C22544A-7EE6-4342-B048-85BDC9FD1C3A}</a:tableStyleId>
              </a:tblPr>
              <a:tblGrid>
                <a:gridCol w="3091970">
                  <a:extLst>
                    <a:ext uri="{9D8B030D-6E8A-4147-A177-3AD203B41FA5}">
                      <a16:colId xmlns:a16="http://schemas.microsoft.com/office/drawing/2014/main" val="1720325974"/>
                    </a:ext>
                  </a:extLst>
                </a:gridCol>
                <a:gridCol w="1210962">
                  <a:extLst>
                    <a:ext uri="{9D8B030D-6E8A-4147-A177-3AD203B41FA5}">
                      <a16:colId xmlns:a16="http://schemas.microsoft.com/office/drawing/2014/main" val="83228448"/>
                    </a:ext>
                  </a:extLst>
                </a:gridCol>
              </a:tblGrid>
              <a:tr h="348998">
                <a:tc gridSpan="2">
                  <a:txBody>
                    <a:bodyPr/>
                    <a:lstStyle/>
                    <a:p>
                      <a:pPr algn="ctr"/>
                      <a:r>
                        <a:rPr lang="en-US" dirty="0">
                          <a:latin typeface="Century Gothic" panose="020B0502020202020204" pitchFamily="34" charset="0"/>
                        </a:rPr>
                        <a:t>Findings</a:t>
                      </a:r>
                    </a:p>
                  </a:txBody>
                  <a:tcPr anchor="ctr"/>
                </a:tc>
                <a:tc hMerge="1">
                  <a:txBody>
                    <a:bodyPr/>
                    <a:lstStyle/>
                    <a:p>
                      <a:endParaRPr lang="en-US" dirty="0">
                        <a:latin typeface="Century Gothic" panose="020B0502020202020204" pitchFamily="34" charset="0"/>
                      </a:endParaRPr>
                    </a:p>
                  </a:txBody>
                  <a:tcPr/>
                </a:tc>
                <a:extLst>
                  <a:ext uri="{0D108BD9-81ED-4DB2-BD59-A6C34878D82A}">
                    <a16:rowId xmlns:a16="http://schemas.microsoft.com/office/drawing/2014/main" val="3250661056"/>
                  </a:ext>
                </a:extLst>
              </a:tr>
              <a:tr h="348998">
                <a:tc>
                  <a:txBody>
                    <a:bodyPr/>
                    <a:lstStyle/>
                    <a:p>
                      <a:r>
                        <a:rPr lang="en-US" dirty="0">
                          <a:latin typeface="Century Gothic" panose="020B0502020202020204" pitchFamily="34" charset="0"/>
                        </a:rPr>
                        <a:t>Precancer</a:t>
                      </a:r>
                    </a:p>
                  </a:txBody>
                  <a:tcPr/>
                </a:tc>
                <a:tc>
                  <a:txBody>
                    <a:bodyPr/>
                    <a:lstStyle/>
                    <a:p>
                      <a:r>
                        <a:rPr lang="en-US" dirty="0">
                          <a:latin typeface="Century Gothic" panose="020B0502020202020204" pitchFamily="34" charset="0"/>
                        </a:rPr>
                        <a:t>15</a:t>
                      </a:r>
                    </a:p>
                  </a:txBody>
                  <a:tcPr/>
                </a:tc>
                <a:extLst>
                  <a:ext uri="{0D108BD9-81ED-4DB2-BD59-A6C34878D82A}">
                    <a16:rowId xmlns:a16="http://schemas.microsoft.com/office/drawing/2014/main" val="3179603820"/>
                  </a:ext>
                </a:extLst>
              </a:tr>
              <a:tr h="348998">
                <a:tc>
                  <a:txBody>
                    <a:bodyPr/>
                    <a:lstStyle/>
                    <a:p>
                      <a:r>
                        <a:rPr lang="en-US" dirty="0">
                          <a:latin typeface="Century Gothic" panose="020B0502020202020204" pitchFamily="34" charset="0"/>
                        </a:rPr>
                        <a:t>Skin Cancer</a:t>
                      </a:r>
                    </a:p>
                  </a:txBody>
                  <a:tcPr/>
                </a:tc>
                <a:tc>
                  <a:txBody>
                    <a:bodyPr/>
                    <a:lstStyle/>
                    <a:p>
                      <a:r>
                        <a:rPr lang="en-US" dirty="0">
                          <a:latin typeface="Century Gothic" panose="020B0502020202020204" pitchFamily="34" charset="0"/>
                        </a:rPr>
                        <a:t>30</a:t>
                      </a:r>
                    </a:p>
                  </a:txBody>
                  <a:tcPr/>
                </a:tc>
                <a:extLst>
                  <a:ext uri="{0D108BD9-81ED-4DB2-BD59-A6C34878D82A}">
                    <a16:rowId xmlns:a16="http://schemas.microsoft.com/office/drawing/2014/main" val="1567986577"/>
                  </a:ext>
                </a:extLst>
              </a:tr>
              <a:tr h="348998">
                <a:tc>
                  <a:txBody>
                    <a:bodyPr/>
                    <a:lstStyle/>
                    <a:p>
                      <a:r>
                        <a:rPr lang="en-US" dirty="0">
                          <a:latin typeface="Century Gothic" panose="020B0502020202020204" pitchFamily="34" charset="0"/>
                        </a:rPr>
                        <a:t>Melanoma</a:t>
                      </a:r>
                    </a:p>
                  </a:txBody>
                  <a:tcPr/>
                </a:tc>
                <a:tc>
                  <a:txBody>
                    <a:bodyPr/>
                    <a:lstStyle/>
                    <a:p>
                      <a:r>
                        <a:rPr lang="en-US" dirty="0">
                          <a:latin typeface="Century Gothic" panose="020B0502020202020204" pitchFamily="34" charset="0"/>
                        </a:rPr>
                        <a:t>2</a:t>
                      </a:r>
                    </a:p>
                  </a:txBody>
                  <a:tcPr/>
                </a:tc>
                <a:extLst>
                  <a:ext uri="{0D108BD9-81ED-4DB2-BD59-A6C34878D82A}">
                    <a16:rowId xmlns:a16="http://schemas.microsoft.com/office/drawing/2014/main" val="157968493"/>
                  </a:ext>
                </a:extLst>
              </a:tr>
            </a:tbl>
          </a:graphicData>
        </a:graphic>
      </p:graphicFrame>
    </p:spTree>
    <p:extLst>
      <p:ext uri="{BB962C8B-B14F-4D97-AF65-F5344CB8AC3E}">
        <p14:creationId xmlns:p14="http://schemas.microsoft.com/office/powerpoint/2010/main" val="826865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7616F2-FED6-7F98-6821-B68F3A80534E}"/>
              </a:ext>
            </a:extLst>
          </p:cNvPr>
          <p:cNvSpPr/>
          <p:nvPr/>
        </p:nvSpPr>
        <p:spPr>
          <a:xfrm>
            <a:off x="0" y="351404"/>
            <a:ext cx="4769708" cy="8758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FD2DF07B-D6AB-BC8B-9BF4-96E4E565DE8F}"/>
              </a:ext>
            </a:extLst>
          </p:cNvPr>
          <p:cNvGraphicFramePr>
            <a:graphicFrameLocks noGrp="1"/>
          </p:cNvGraphicFramePr>
          <p:nvPr>
            <p:extLst>
              <p:ext uri="{D42A27DB-BD31-4B8C-83A1-F6EECF244321}">
                <p14:modId xmlns:p14="http://schemas.microsoft.com/office/powerpoint/2010/main" val="3613617711"/>
              </p:ext>
            </p:extLst>
          </p:nvPr>
        </p:nvGraphicFramePr>
        <p:xfrm>
          <a:off x="368648" y="1627155"/>
          <a:ext cx="6761441" cy="3022186"/>
        </p:xfrm>
        <a:graphic>
          <a:graphicData uri="http://schemas.openxmlformats.org/drawingml/2006/table">
            <a:tbl>
              <a:tblPr firstRow="1" bandRow="1">
                <a:tableStyleId>{85BE263C-DBD7-4A20-BB59-AAB30ACAA65A}</a:tableStyleId>
              </a:tblPr>
              <a:tblGrid>
                <a:gridCol w="535427">
                  <a:extLst>
                    <a:ext uri="{9D8B030D-6E8A-4147-A177-3AD203B41FA5}">
                      <a16:colId xmlns:a16="http://schemas.microsoft.com/office/drawing/2014/main" val="1534865833"/>
                    </a:ext>
                  </a:extLst>
                </a:gridCol>
                <a:gridCol w="705857">
                  <a:extLst>
                    <a:ext uri="{9D8B030D-6E8A-4147-A177-3AD203B41FA5}">
                      <a16:colId xmlns:a16="http://schemas.microsoft.com/office/drawing/2014/main" val="231244223"/>
                    </a:ext>
                  </a:extLst>
                </a:gridCol>
                <a:gridCol w="2479545">
                  <a:extLst>
                    <a:ext uri="{9D8B030D-6E8A-4147-A177-3AD203B41FA5}">
                      <a16:colId xmlns:a16="http://schemas.microsoft.com/office/drawing/2014/main" val="2632073248"/>
                    </a:ext>
                  </a:extLst>
                </a:gridCol>
                <a:gridCol w="1429812">
                  <a:extLst>
                    <a:ext uri="{9D8B030D-6E8A-4147-A177-3AD203B41FA5}">
                      <a16:colId xmlns:a16="http://schemas.microsoft.com/office/drawing/2014/main" val="3011710205"/>
                    </a:ext>
                  </a:extLst>
                </a:gridCol>
                <a:gridCol w="1610800">
                  <a:extLst>
                    <a:ext uri="{9D8B030D-6E8A-4147-A177-3AD203B41FA5}">
                      <a16:colId xmlns:a16="http://schemas.microsoft.com/office/drawing/2014/main" val="2263447308"/>
                    </a:ext>
                  </a:extLst>
                </a:gridCol>
              </a:tblGrid>
              <a:tr h="739532">
                <a:tc>
                  <a:txBody>
                    <a:bodyPr/>
                    <a:lstStyle/>
                    <a:p>
                      <a:pPr marR="0" algn="ctr" rtl="0" fontAlgn="base">
                        <a:spcBef>
                          <a:spcPts val="0"/>
                        </a:spcBef>
                        <a:spcAft>
                          <a:spcPts val="0"/>
                        </a:spcAft>
                      </a:pPr>
                      <a:r>
                        <a:rPr lang="en-US" sz="1400" b="1" dirty="0">
                          <a:effectLst/>
                          <a:latin typeface="Century Gothic" panose="020B0502020202020204" pitchFamily="34" charset="0"/>
                        </a:rPr>
                        <a:t>Level​</a:t>
                      </a:r>
                      <a:endParaRPr lang="en-US" sz="1400" b="1" dirty="0">
                        <a:solidFill>
                          <a:schemeClr val="bg1"/>
                        </a:solidFill>
                        <a:effectLst/>
                        <a:latin typeface="Century Gothic" panose="020B0502020202020204" pitchFamily="34" charset="0"/>
                      </a:endParaRPr>
                    </a:p>
                  </a:txBody>
                  <a:tcPr marL="0" marR="0" marT="0" marB="0" anchor="ctr"/>
                </a:tc>
                <a:tc>
                  <a:txBody>
                    <a:bodyPr/>
                    <a:lstStyle/>
                    <a:p>
                      <a:pPr marR="0" algn="ctr" rtl="0" fontAlgn="base">
                        <a:spcBef>
                          <a:spcPts val="0"/>
                        </a:spcBef>
                        <a:spcAft>
                          <a:spcPts val="0"/>
                        </a:spcAft>
                      </a:pPr>
                      <a:r>
                        <a:rPr lang="en-US" sz="1400" b="1" dirty="0">
                          <a:effectLst/>
                          <a:latin typeface="Century Gothic" panose="020B0502020202020204" pitchFamily="34" charset="0"/>
                        </a:rPr>
                        <a:t>Points​</a:t>
                      </a:r>
                      <a:endParaRPr lang="en-US" sz="1400" b="1" dirty="0">
                        <a:solidFill>
                          <a:schemeClr val="bg1"/>
                        </a:solidFill>
                        <a:effectLst/>
                        <a:latin typeface="Century Gothic" panose="020B0502020202020204" pitchFamily="34" charset="0"/>
                      </a:endParaRPr>
                    </a:p>
                  </a:txBody>
                  <a:tcPr marL="0" marR="0" marT="0" marB="0" anchor="ctr"/>
                </a:tc>
                <a:tc>
                  <a:txBody>
                    <a:bodyPr/>
                    <a:lstStyle/>
                    <a:p>
                      <a:pPr lvl="0" algn="ctr">
                        <a:spcBef>
                          <a:spcPts val="0"/>
                        </a:spcBef>
                        <a:spcAft>
                          <a:spcPts val="0"/>
                        </a:spcAft>
                        <a:buNone/>
                      </a:pPr>
                      <a:r>
                        <a:rPr lang="en-US" sz="1400" b="1" dirty="0">
                          <a:effectLst/>
                          <a:latin typeface="Century Gothic" panose="020B0502020202020204" pitchFamily="34" charset="0"/>
                        </a:rPr>
                        <a:t>Employee</a:t>
                      </a:r>
                      <a:endParaRPr lang="en-US" sz="1400" b="1" dirty="0">
                        <a:solidFill>
                          <a:schemeClr val="bg1"/>
                        </a:solidFill>
                        <a:effectLst/>
                        <a:latin typeface="Century Gothic" panose="020B0502020202020204" pitchFamily="34" charset="0"/>
                      </a:endParaRPr>
                    </a:p>
                  </a:txBody>
                  <a:tcPr marL="0" marR="0" marT="0" marB="0" anchor="ctr"/>
                </a:tc>
                <a:tc>
                  <a:txBody>
                    <a:bodyPr/>
                    <a:lstStyle/>
                    <a:p>
                      <a:pPr lvl="0" algn="ctr">
                        <a:spcBef>
                          <a:spcPts val="0"/>
                        </a:spcBef>
                        <a:spcAft>
                          <a:spcPts val="0"/>
                        </a:spcAft>
                        <a:buNone/>
                      </a:pPr>
                      <a:r>
                        <a:rPr lang="en-US" sz="1400" b="1" dirty="0">
                          <a:effectLst/>
                          <a:latin typeface="Century Gothic" panose="020B0502020202020204" pitchFamily="34" charset="0"/>
                        </a:rPr>
                        <a:t>Dependent Spouses &amp; Retiree</a:t>
                      </a:r>
                      <a:endParaRPr lang="en-US" sz="1400" b="1" dirty="0">
                        <a:solidFill>
                          <a:schemeClr val="bg1"/>
                        </a:solidFill>
                        <a:effectLst/>
                        <a:latin typeface="Century Gothic" panose="020B0502020202020204" pitchFamily="34" charset="0"/>
                      </a:endParaRPr>
                    </a:p>
                  </a:txBody>
                  <a:tcPr marL="0" marR="0" marT="0" marB="0" anchor="ctr"/>
                </a:tc>
                <a:tc>
                  <a:txBody>
                    <a:bodyPr/>
                    <a:lstStyle/>
                    <a:p>
                      <a:pPr lvl="0" algn="ctr">
                        <a:spcBef>
                          <a:spcPts val="0"/>
                        </a:spcBef>
                        <a:spcAft>
                          <a:spcPts val="0"/>
                        </a:spcAft>
                        <a:buNone/>
                      </a:pPr>
                      <a:r>
                        <a:rPr lang="en-US" sz="1400" b="1" dirty="0">
                          <a:solidFill>
                            <a:schemeClr val="bg1"/>
                          </a:solidFill>
                          <a:effectLst/>
                          <a:latin typeface="Century Gothic" panose="020B0502020202020204" pitchFamily="34" charset="0"/>
                        </a:rPr>
                        <a:t>Employee Level Achievement for 2024 PY</a:t>
                      </a:r>
                    </a:p>
                  </a:txBody>
                  <a:tcPr marL="0" marR="0" marT="0" marB="0" anchor="ctr"/>
                </a:tc>
                <a:extLst>
                  <a:ext uri="{0D108BD9-81ED-4DB2-BD59-A6C34878D82A}">
                    <a16:rowId xmlns:a16="http://schemas.microsoft.com/office/drawing/2014/main" val="1528628276"/>
                  </a:ext>
                </a:extLst>
              </a:tr>
              <a:tr h="422590">
                <a:tc>
                  <a:txBody>
                    <a:bodyPr/>
                    <a:lstStyle/>
                    <a:p>
                      <a:pPr marR="0" lvl="0" algn="ctr">
                        <a:spcBef>
                          <a:spcPts val="0"/>
                        </a:spcBef>
                        <a:spcAft>
                          <a:spcPts val="0"/>
                        </a:spcAft>
                        <a:buNone/>
                      </a:pPr>
                      <a:r>
                        <a:rPr lang="en-US" sz="1200" dirty="0">
                          <a:solidFill>
                            <a:schemeClr val="tx1"/>
                          </a:solidFill>
                          <a:effectLst/>
                          <a:latin typeface="Century Gothic" panose="020B0502020202020204" pitchFamily="34" charset="0"/>
                        </a:rPr>
                        <a:t>1</a:t>
                      </a:r>
                      <a:endParaRPr lang="en-US" sz="1200" b="1" dirty="0">
                        <a:solidFill>
                          <a:schemeClr val="tx1"/>
                        </a:solidFill>
                        <a:effectLst/>
                        <a:latin typeface="Century Gothic" panose="020B0502020202020204" pitchFamily="34" charset="0"/>
                      </a:endParaRPr>
                    </a:p>
                  </a:txBody>
                  <a:tcPr marL="0" marR="0" marT="0" marB="0" anchor="ctr"/>
                </a:tc>
                <a:tc>
                  <a:txBody>
                    <a:bodyPr/>
                    <a:lstStyle/>
                    <a:p>
                      <a:pPr marR="0" lvl="0" algn="ctr">
                        <a:spcBef>
                          <a:spcPts val="0"/>
                        </a:spcBef>
                        <a:spcAft>
                          <a:spcPts val="0"/>
                        </a:spcAft>
                        <a:buNone/>
                      </a:pPr>
                      <a:r>
                        <a:rPr lang="en-US" sz="1200" dirty="0">
                          <a:solidFill>
                            <a:schemeClr val="tx1"/>
                          </a:solidFill>
                          <a:effectLst/>
                          <a:latin typeface="Century Gothic" panose="020B0502020202020204" pitchFamily="34" charset="0"/>
                        </a:rPr>
                        <a:t>1,000 *</a:t>
                      </a:r>
                      <a:endParaRPr lang="en-US" sz="1200" b="1" dirty="0">
                        <a:solidFill>
                          <a:schemeClr val="tx1"/>
                        </a:solidFill>
                        <a:effectLst/>
                        <a:latin typeface="Century Gothic" panose="020B0502020202020204" pitchFamily="34" charset="0"/>
                      </a:endParaRPr>
                    </a:p>
                  </a:txBody>
                  <a:tcPr marL="0" marR="0" marT="0" marB="0" anchor="ct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Century Gothic" panose="020B0502020202020204" pitchFamily="34" charset="0"/>
                        </a:rPr>
                        <a:t>$20 TANGO gift card</a:t>
                      </a:r>
                      <a:endParaRPr lang="en-US" sz="1200" b="0" dirty="0">
                        <a:solidFill>
                          <a:schemeClr val="tx1"/>
                        </a:solidFill>
                        <a:effectLst/>
                        <a:latin typeface="Century Gothic" panose="020B0502020202020204" pitchFamily="34" charset="0"/>
                      </a:endParaRPr>
                    </a:p>
                  </a:txBody>
                  <a:tcPr marL="0" marR="0" marT="0" marB="0" anchor="ct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Century Gothic" panose="020B0502020202020204" pitchFamily="34" charset="0"/>
                        </a:rPr>
                        <a:t>$20 TANGO gift card</a:t>
                      </a:r>
                      <a:endParaRPr lang="en-US" sz="1200" b="0" dirty="0">
                        <a:solidFill>
                          <a:schemeClr val="tx1"/>
                        </a:solidFill>
                        <a:effectLst/>
                        <a:latin typeface="Century Gothic" panose="020B0502020202020204" pitchFamily="34" charset="0"/>
                      </a:endParaRPr>
                    </a:p>
                  </a:txBody>
                  <a:tcPr marL="0" marR="0" marT="0" marB="0" anchor="ctr"/>
                </a:tc>
                <a:tc>
                  <a:txBody>
                    <a:bodyPr/>
                    <a:lstStyle/>
                    <a:p>
                      <a:pPr algn="ctr"/>
                      <a:r>
                        <a:rPr lang="en-US" sz="1400" b="1" dirty="0">
                          <a:solidFill>
                            <a:schemeClr val="tx1"/>
                          </a:solidFill>
                          <a:latin typeface="Century Gothic" panose="020B0502020202020204" pitchFamily="34" charset="0"/>
                        </a:rPr>
                        <a:t>40.2%</a:t>
                      </a:r>
                    </a:p>
                  </a:txBody>
                  <a:tcPr anchor="ctr"/>
                </a:tc>
                <a:extLst>
                  <a:ext uri="{0D108BD9-81ED-4DB2-BD59-A6C34878D82A}">
                    <a16:rowId xmlns:a16="http://schemas.microsoft.com/office/drawing/2014/main" val="2624126245"/>
                  </a:ext>
                </a:extLst>
              </a:tr>
              <a:tr h="422590">
                <a:tc>
                  <a:txBody>
                    <a:bodyPr/>
                    <a:lstStyle/>
                    <a:p>
                      <a:pPr marR="0" lvl="0" algn="ctr">
                        <a:spcBef>
                          <a:spcPts val="0"/>
                        </a:spcBef>
                        <a:spcAft>
                          <a:spcPts val="0"/>
                        </a:spcAft>
                        <a:buNone/>
                      </a:pPr>
                      <a:r>
                        <a:rPr lang="en-US" sz="1200">
                          <a:solidFill>
                            <a:schemeClr val="tx1"/>
                          </a:solidFill>
                          <a:effectLst/>
                          <a:latin typeface="Century Gothic" panose="020B0502020202020204" pitchFamily="34" charset="0"/>
                        </a:rPr>
                        <a:t>2</a:t>
                      </a:r>
                      <a:endParaRPr lang="en-US" sz="1200" b="1">
                        <a:solidFill>
                          <a:schemeClr val="tx1"/>
                        </a:solidFill>
                        <a:effectLst/>
                        <a:latin typeface="Century Gothic" panose="020B0502020202020204" pitchFamily="34" charset="0"/>
                      </a:endParaRPr>
                    </a:p>
                  </a:txBody>
                  <a:tcPr marL="0" marR="0" marT="0" marB="0" anchor="ctr"/>
                </a:tc>
                <a:tc>
                  <a:txBody>
                    <a:bodyPr/>
                    <a:lstStyle/>
                    <a:p>
                      <a:pPr marR="0" lvl="0" algn="ctr">
                        <a:spcBef>
                          <a:spcPts val="0"/>
                        </a:spcBef>
                        <a:spcAft>
                          <a:spcPts val="0"/>
                        </a:spcAft>
                        <a:buNone/>
                      </a:pPr>
                      <a:r>
                        <a:rPr lang="en-US" sz="1200" dirty="0">
                          <a:solidFill>
                            <a:schemeClr val="tx1"/>
                          </a:solidFill>
                          <a:effectLst/>
                          <a:latin typeface="Century Gothic" panose="020B0502020202020204" pitchFamily="34" charset="0"/>
                        </a:rPr>
                        <a:t>2,000​</a:t>
                      </a:r>
                      <a:endParaRPr lang="en-US" sz="1200" b="1" dirty="0">
                        <a:solidFill>
                          <a:schemeClr val="tx1"/>
                        </a:solidFill>
                        <a:effectLst/>
                        <a:latin typeface="Century Gothic" panose="020B0502020202020204" pitchFamily="34" charset="0"/>
                      </a:endParaRPr>
                    </a:p>
                  </a:txBody>
                  <a:tcPr marL="0" marR="0" marT="0" marB="0" anchor="ct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Century Gothic" panose="020B0502020202020204" pitchFamily="34" charset="0"/>
                        </a:rPr>
                        <a:t>$50 TANGO gift card</a:t>
                      </a:r>
                    </a:p>
                  </a:txBody>
                  <a:tcPr marL="0" marR="0" marT="0" marB="0" anchor="ct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Century Gothic" panose="020B0502020202020204" pitchFamily="34" charset="0"/>
                        </a:rPr>
                        <a:t>$20 TANGO gift card</a:t>
                      </a:r>
                      <a:endParaRPr lang="en-US" sz="1200" b="0" dirty="0">
                        <a:solidFill>
                          <a:schemeClr val="tx1"/>
                        </a:solidFill>
                        <a:effectLst/>
                        <a:latin typeface="Century Gothic" panose="020B0502020202020204" pitchFamily="34" charset="0"/>
                      </a:endParaRPr>
                    </a:p>
                  </a:txBody>
                  <a:tcPr marL="0" marR="0" marT="0" marB="0" anchor="ctr"/>
                </a:tc>
                <a:tc>
                  <a:txBody>
                    <a:bodyPr/>
                    <a:lstStyle/>
                    <a:p>
                      <a:pPr algn="ctr"/>
                      <a:r>
                        <a:rPr lang="en-US" sz="1400" b="1" dirty="0">
                          <a:solidFill>
                            <a:schemeClr val="tx1"/>
                          </a:solidFill>
                          <a:latin typeface="Century Gothic" panose="020B0502020202020204" pitchFamily="34" charset="0"/>
                        </a:rPr>
                        <a:t>31.7%</a:t>
                      </a:r>
                    </a:p>
                  </a:txBody>
                  <a:tcPr anchor="ctr"/>
                </a:tc>
                <a:extLst>
                  <a:ext uri="{0D108BD9-81ED-4DB2-BD59-A6C34878D82A}">
                    <a16:rowId xmlns:a16="http://schemas.microsoft.com/office/drawing/2014/main" val="2986462742"/>
                  </a:ext>
                </a:extLst>
              </a:tr>
              <a:tr h="1014884">
                <a:tc>
                  <a:txBody>
                    <a:bodyPr/>
                    <a:lstStyle/>
                    <a:p>
                      <a:pPr marR="0" algn="ctr" rtl="0" fontAlgn="base">
                        <a:spcBef>
                          <a:spcPts val="0"/>
                        </a:spcBef>
                        <a:spcAft>
                          <a:spcPts val="0"/>
                        </a:spcAft>
                      </a:pPr>
                      <a:r>
                        <a:rPr lang="en-US" sz="1200" dirty="0">
                          <a:solidFill>
                            <a:schemeClr val="tx1"/>
                          </a:solidFill>
                          <a:effectLst/>
                          <a:latin typeface="Century Gothic" panose="020B0502020202020204" pitchFamily="34" charset="0"/>
                        </a:rPr>
                        <a:t>3</a:t>
                      </a:r>
                      <a:endParaRPr lang="en-US" sz="1200" b="1" dirty="0">
                        <a:solidFill>
                          <a:schemeClr val="tx1"/>
                        </a:solidFill>
                        <a:effectLst/>
                        <a:latin typeface="Century Gothic" panose="020B0502020202020204" pitchFamily="34" charset="0"/>
                      </a:endParaRPr>
                    </a:p>
                  </a:txBody>
                  <a:tcPr marL="0" marR="0" marT="0" marB="0" anchor="ctr"/>
                </a:tc>
                <a:tc>
                  <a:txBody>
                    <a:bodyPr/>
                    <a:lstStyle/>
                    <a:p>
                      <a:pPr marR="0" algn="ctr" rtl="0" fontAlgn="base">
                        <a:spcBef>
                          <a:spcPts val="0"/>
                        </a:spcBef>
                        <a:spcAft>
                          <a:spcPts val="0"/>
                        </a:spcAft>
                      </a:pPr>
                      <a:r>
                        <a:rPr lang="en-US" sz="1200">
                          <a:solidFill>
                            <a:schemeClr val="tx1"/>
                          </a:solidFill>
                          <a:effectLst/>
                          <a:latin typeface="Century Gothic" panose="020B0502020202020204" pitchFamily="34" charset="0"/>
                        </a:rPr>
                        <a:t>3,000</a:t>
                      </a:r>
                      <a:endParaRPr lang="en-US" sz="1200" b="1">
                        <a:solidFill>
                          <a:schemeClr val="tx1"/>
                        </a:solidFill>
                        <a:effectLst/>
                        <a:latin typeface="Century Gothic" panose="020B0502020202020204" pitchFamily="34" charset="0"/>
                      </a:endParaRPr>
                    </a:p>
                  </a:txBody>
                  <a:tcPr marL="0" marR="0" marT="0" marB="0" anchor="ctr"/>
                </a:tc>
                <a:tc>
                  <a:txBody>
                    <a:bodyPr/>
                    <a:lstStyle/>
                    <a:p>
                      <a:pPr lvl="0" algn="ctr">
                        <a:spcBef>
                          <a:spcPts val="0"/>
                        </a:spcBef>
                        <a:spcAft>
                          <a:spcPts val="0"/>
                        </a:spcAft>
                        <a:buNone/>
                      </a:pPr>
                      <a:r>
                        <a:rPr lang="en-US" sz="1200" dirty="0">
                          <a:solidFill>
                            <a:schemeClr val="tx1"/>
                          </a:solidFill>
                          <a:effectLst/>
                          <a:latin typeface="Century Gothic" panose="020B0502020202020204" pitchFamily="34" charset="0"/>
                        </a:rPr>
                        <a:t>$300</a:t>
                      </a:r>
                      <a:r>
                        <a:rPr lang="en-US" sz="1200" baseline="0" dirty="0">
                          <a:solidFill>
                            <a:schemeClr val="tx1"/>
                          </a:solidFill>
                          <a:effectLst/>
                          <a:latin typeface="Century Gothic" panose="020B0502020202020204" pitchFamily="34" charset="0"/>
                        </a:rPr>
                        <a:t> Annual Wellness Incentive </a:t>
                      </a:r>
                    </a:p>
                    <a:p>
                      <a:pPr lvl="0" algn="ctr">
                        <a:spcBef>
                          <a:spcPts val="0"/>
                        </a:spcBef>
                        <a:spcAft>
                          <a:spcPts val="0"/>
                        </a:spcAft>
                        <a:buNone/>
                      </a:pPr>
                      <a:r>
                        <a:rPr lang="en-US" sz="1000" baseline="0" dirty="0">
                          <a:solidFill>
                            <a:schemeClr val="tx1"/>
                          </a:solidFill>
                          <a:effectLst/>
                          <a:latin typeface="Century Gothic" panose="020B0502020202020204" pitchFamily="34" charset="0"/>
                        </a:rPr>
                        <a:t> Added to paycheck after program year ends. Must be an active PCS employee with PCS medical insurance at the time of payout.</a:t>
                      </a:r>
                      <a:endParaRPr lang="en-US" sz="1000" b="0" dirty="0">
                        <a:solidFill>
                          <a:schemeClr val="tx1"/>
                        </a:solidFill>
                        <a:effectLst/>
                        <a:latin typeface="Century Gothic" panose="020B0502020202020204" pitchFamily="34" charset="0"/>
                      </a:endParaRPr>
                    </a:p>
                  </a:txBody>
                  <a:tcPr marL="0" marR="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Century Gothic" panose="020B0502020202020204" pitchFamily="34" charset="0"/>
                        </a:rPr>
                        <a:t>$20 TANGO gift card</a:t>
                      </a:r>
                      <a:endParaRPr lang="en-US" sz="1200" b="0" dirty="0">
                        <a:solidFill>
                          <a:schemeClr val="tx1"/>
                        </a:solidFill>
                        <a:effectLst/>
                        <a:latin typeface="Century Gothic" panose="020B0502020202020204" pitchFamily="34" charset="0"/>
                      </a:endParaRPr>
                    </a:p>
                  </a:txBody>
                  <a:tcPr marL="0" marR="0" marT="0" marB="0" anchor="ctr"/>
                </a:tc>
                <a:tc>
                  <a:txBody>
                    <a:bodyPr/>
                    <a:lstStyle/>
                    <a:p>
                      <a:pPr algn="ctr"/>
                      <a:r>
                        <a:rPr lang="en-US" sz="1400" b="1" dirty="0">
                          <a:solidFill>
                            <a:schemeClr val="tx1"/>
                          </a:solidFill>
                          <a:latin typeface="Century Gothic" panose="020B0502020202020204" pitchFamily="34" charset="0"/>
                        </a:rPr>
                        <a:t>24.1%</a:t>
                      </a:r>
                    </a:p>
                  </a:txBody>
                  <a:tcPr anchor="ctr"/>
                </a:tc>
                <a:extLst>
                  <a:ext uri="{0D108BD9-81ED-4DB2-BD59-A6C34878D82A}">
                    <a16:rowId xmlns:a16="http://schemas.microsoft.com/office/drawing/2014/main" val="374137041"/>
                  </a:ext>
                </a:extLst>
              </a:tr>
              <a:tr h="422590">
                <a:tc>
                  <a:txBody>
                    <a:bodyPr/>
                    <a:lstStyle/>
                    <a:p>
                      <a:pPr marR="0" algn="ctr" rtl="0" fontAlgn="base">
                        <a:spcBef>
                          <a:spcPts val="0"/>
                        </a:spcBef>
                        <a:spcAft>
                          <a:spcPts val="0"/>
                        </a:spcAft>
                      </a:pPr>
                      <a:r>
                        <a:rPr lang="en-US" sz="1200">
                          <a:solidFill>
                            <a:schemeClr val="tx1"/>
                          </a:solidFill>
                          <a:effectLst/>
                          <a:latin typeface="Century Gothic" panose="020B0502020202020204" pitchFamily="34" charset="0"/>
                        </a:rPr>
                        <a:t>4</a:t>
                      </a:r>
                      <a:endParaRPr lang="en-US" sz="1200" b="1">
                        <a:solidFill>
                          <a:schemeClr val="tx1"/>
                        </a:solidFill>
                        <a:effectLst/>
                        <a:latin typeface="Century Gothic" panose="020B0502020202020204" pitchFamily="34" charset="0"/>
                      </a:endParaRPr>
                    </a:p>
                  </a:txBody>
                  <a:tcPr marL="0" marR="0" marT="0" marB="0" anchor="ctr"/>
                </a:tc>
                <a:tc>
                  <a:txBody>
                    <a:bodyPr/>
                    <a:lstStyle/>
                    <a:p>
                      <a:pPr marR="0" algn="ctr" rtl="0" fontAlgn="base">
                        <a:spcBef>
                          <a:spcPts val="0"/>
                        </a:spcBef>
                        <a:spcAft>
                          <a:spcPts val="0"/>
                        </a:spcAft>
                      </a:pPr>
                      <a:r>
                        <a:rPr lang="en-US" sz="1200">
                          <a:solidFill>
                            <a:schemeClr val="tx1"/>
                          </a:solidFill>
                          <a:effectLst/>
                          <a:latin typeface="Century Gothic" panose="020B0502020202020204" pitchFamily="34" charset="0"/>
                        </a:rPr>
                        <a:t>4,000​</a:t>
                      </a:r>
                      <a:endParaRPr lang="en-US" sz="1200" b="1">
                        <a:solidFill>
                          <a:schemeClr val="tx1"/>
                        </a:solidFill>
                        <a:effectLst/>
                        <a:latin typeface="Century Gothic" panose="020B0502020202020204" pitchFamily="34" charset="0"/>
                      </a:endParaRPr>
                    </a:p>
                  </a:txBody>
                  <a:tcPr marL="0" marR="0" marT="0" marB="0" anchor="ct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200">
                          <a:solidFill>
                            <a:schemeClr val="tx1"/>
                          </a:solidFill>
                          <a:effectLst/>
                          <a:latin typeface="Century Gothic" panose="020B0502020202020204" pitchFamily="34" charset="0"/>
                        </a:rPr>
                        <a:t>$75 TANGO gift card</a:t>
                      </a:r>
                      <a:endParaRPr lang="en-US" sz="1200" b="0">
                        <a:solidFill>
                          <a:schemeClr val="tx1"/>
                        </a:solidFill>
                        <a:effectLst/>
                        <a:latin typeface="Century Gothic" panose="020B0502020202020204" pitchFamily="34" charset="0"/>
                      </a:endParaRPr>
                    </a:p>
                  </a:txBody>
                  <a:tcPr marL="0" marR="0" marT="0" marB="0" anchor="ct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Century Gothic" panose="020B0502020202020204" pitchFamily="34" charset="0"/>
                        </a:rPr>
                        <a:t>$20 TANGO gift card</a:t>
                      </a:r>
                      <a:endParaRPr lang="en-US" sz="1200" b="0" dirty="0">
                        <a:solidFill>
                          <a:schemeClr val="tx1"/>
                        </a:solidFill>
                        <a:effectLst/>
                        <a:latin typeface="Century Gothic" panose="020B0502020202020204" pitchFamily="34" charset="0"/>
                      </a:endParaRPr>
                    </a:p>
                  </a:txBody>
                  <a:tcPr marL="0" marR="0" marT="0" marB="0" anchor="ctr"/>
                </a:tc>
                <a:tc>
                  <a:txBody>
                    <a:bodyPr/>
                    <a:lstStyle/>
                    <a:p>
                      <a:pPr algn="ctr"/>
                      <a:r>
                        <a:rPr lang="en-US" sz="1400" b="1" dirty="0">
                          <a:solidFill>
                            <a:schemeClr val="tx1"/>
                          </a:solidFill>
                          <a:latin typeface="Century Gothic" panose="020B0502020202020204" pitchFamily="34" charset="0"/>
                        </a:rPr>
                        <a:t>13.9%</a:t>
                      </a:r>
                    </a:p>
                  </a:txBody>
                  <a:tcPr anchor="ctr"/>
                </a:tc>
                <a:extLst>
                  <a:ext uri="{0D108BD9-81ED-4DB2-BD59-A6C34878D82A}">
                    <a16:rowId xmlns:a16="http://schemas.microsoft.com/office/drawing/2014/main" val="3302989066"/>
                  </a:ext>
                </a:extLst>
              </a:tr>
            </a:tbl>
          </a:graphicData>
        </a:graphic>
      </p:graphicFrame>
      <p:graphicFrame>
        <p:nvGraphicFramePr>
          <p:cNvPr id="5" name="Table 4">
            <a:extLst>
              <a:ext uri="{FF2B5EF4-FFF2-40B4-BE49-F238E27FC236}">
                <a16:creationId xmlns:a16="http://schemas.microsoft.com/office/drawing/2014/main" id="{D98A04CC-C2A2-BEEB-D8EF-380BF0E82D99}"/>
              </a:ext>
            </a:extLst>
          </p:cNvPr>
          <p:cNvGraphicFramePr>
            <a:graphicFrameLocks noGrp="1"/>
          </p:cNvGraphicFramePr>
          <p:nvPr>
            <p:extLst>
              <p:ext uri="{D42A27DB-BD31-4B8C-83A1-F6EECF244321}">
                <p14:modId xmlns:p14="http://schemas.microsoft.com/office/powerpoint/2010/main" val="3924659320"/>
              </p:ext>
            </p:extLst>
          </p:nvPr>
        </p:nvGraphicFramePr>
        <p:xfrm>
          <a:off x="2575245" y="5049264"/>
          <a:ext cx="2859388" cy="1208890"/>
        </p:xfrm>
        <a:graphic>
          <a:graphicData uri="http://schemas.openxmlformats.org/drawingml/2006/table">
            <a:tbl>
              <a:tblPr firstRow="1" bandRow="1">
                <a:tableStyleId>{85BE263C-DBD7-4A20-BB59-AAB30ACAA65A}</a:tableStyleId>
              </a:tblPr>
              <a:tblGrid>
                <a:gridCol w="714847">
                  <a:extLst>
                    <a:ext uri="{9D8B030D-6E8A-4147-A177-3AD203B41FA5}">
                      <a16:colId xmlns:a16="http://schemas.microsoft.com/office/drawing/2014/main" val="1591346787"/>
                    </a:ext>
                  </a:extLst>
                </a:gridCol>
                <a:gridCol w="714847">
                  <a:extLst>
                    <a:ext uri="{9D8B030D-6E8A-4147-A177-3AD203B41FA5}">
                      <a16:colId xmlns:a16="http://schemas.microsoft.com/office/drawing/2014/main" val="3806879501"/>
                    </a:ext>
                  </a:extLst>
                </a:gridCol>
                <a:gridCol w="714847">
                  <a:extLst>
                    <a:ext uri="{9D8B030D-6E8A-4147-A177-3AD203B41FA5}">
                      <a16:colId xmlns:a16="http://schemas.microsoft.com/office/drawing/2014/main" val="1014430854"/>
                    </a:ext>
                  </a:extLst>
                </a:gridCol>
                <a:gridCol w="714847">
                  <a:extLst>
                    <a:ext uri="{9D8B030D-6E8A-4147-A177-3AD203B41FA5}">
                      <a16:colId xmlns:a16="http://schemas.microsoft.com/office/drawing/2014/main" val="2231966545"/>
                    </a:ext>
                  </a:extLst>
                </a:gridCol>
              </a:tblGrid>
              <a:tr h="419476">
                <a:tc gridSpan="4">
                  <a:txBody>
                    <a:bodyPr/>
                    <a:lstStyle/>
                    <a:p>
                      <a:pPr algn="ctr"/>
                      <a:r>
                        <a:rPr lang="en-US" sz="1400" b="1" dirty="0">
                          <a:latin typeface="Century Gothic" panose="020B0502020202020204" pitchFamily="34" charset="0"/>
                        </a:rPr>
                        <a:t>Level 3 Engagement in Limeade</a:t>
                      </a:r>
                    </a:p>
                  </a:txBody>
                  <a:tcPr anchor="ctr"/>
                </a:tc>
                <a:tc hMerge="1">
                  <a:txBody>
                    <a:bodyPr/>
                    <a:lstStyle/>
                    <a:p>
                      <a:pPr algn="ctr"/>
                      <a:endParaRPr lang="en-US" sz="1600" b="0" dirty="0"/>
                    </a:p>
                  </a:txBody>
                  <a:tcPr anchor="ctr"/>
                </a:tc>
                <a:tc hMerge="1">
                  <a:txBody>
                    <a:bodyPr/>
                    <a:lstStyle/>
                    <a:p>
                      <a:pPr algn="ctr"/>
                      <a:endParaRPr lang="en-US" sz="1600" b="0" dirty="0"/>
                    </a:p>
                  </a:txBody>
                  <a:tcPr anchor="ctr"/>
                </a:tc>
                <a:tc hMerge="1">
                  <a:txBody>
                    <a:bodyPr/>
                    <a:lstStyle/>
                    <a:p>
                      <a:pPr algn="ctr"/>
                      <a:endParaRPr lang="en-US" sz="1600" b="0" dirty="0"/>
                    </a:p>
                  </a:txBody>
                  <a:tcPr anchor="ctr"/>
                </a:tc>
                <a:extLst>
                  <a:ext uri="{0D108BD9-81ED-4DB2-BD59-A6C34878D82A}">
                    <a16:rowId xmlns:a16="http://schemas.microsoft.com/office/drawing/2014/main" val="90829635"/>
                  </a:ext>
                </a:extLst>
              </a:tr>
              <a:tr h="263253">
                <a:tc>
                  <a:txBody>
                    <a:bodyPr/>
                    <a:lstStyle/>
                    <a:p>
                      <a:pPr marR="0" indent="0" algn="ctr" rtl="0">
                        <a:lnSpc>
                          <a:spcPct val="119000"/>
                        </a:lnSpc>
                        <a:spcAft>
                          <a:spcPts val="600"/>
                        </a:spcAft>
                      </a:pPr>
                      <a:r>
                        <a:rPr lang="en-US" sz="1200" b="0" kern="1400" dirty="0">
                          <a:ln>
                            <a:noFill/>
                          </a:ln>
                          <a:solidFill>
                            <a:srgbClr val="000000"/>
                          </a:solidFill>
                          <a:effectLst/>
                          <a:latin typeface="Century Gothic" panose="020B0502020202020204" pitchFamily="34" charset="0"/>
                        </a:rPr>
                        <a:t>2021</a:t>
                      </a:r>
                    </a:p>
                  </a:txBody>
                  <a:tcPr marL="36576" marR="36576" marT="36576" marB="36576" anchor="ctr"/>
                </a:tc>
                <a:tc>
                  <a:txBody>
                    <a:bodyPr/>
                    <a:lstStyle/>
                    <a:p>
                      <a:pPr marR="0" indent="0" algn="ctr" rtl="0">
                        <a:lnSpc>
                          <a:spcPct val="119000"/>
                        </a:lnSpc>
                        <a:spcAft>
                          <a:spcPts val="600"/>
                        </a:spcAft>
                      </a:pPr>
                      <a:r>
                        <a:rPr lang="en-US" sz="1200" b="0" kern="1400" dirty="0">
                          <a:ln>
                            <a:noFill/>
                          </a:ln>
                          <a:solidFill>
                            <a:srgbClr val="000000"/>
                          </a:solidFill>
                          <a:effectLst/>
                          <a:latin typeface="Century Gothic" panose="020B0502020202020204" pitchFamily="34" charset="0"/>
                        </a:rPr>
                        <a:t>2022</a:t>
                      </a:r>
                    </a:p>
                  </a:txBody>
                  <a:tcPr marL="36576" marR="36576" marT="36576" marB="36576" anchor="ctr"/>
                </a:tc>
                <a:tc>
                  <a:txBody>
                    <a:bodyPr/>
                    <a:lstStyle/>
                    <a:p>
                      <a:pPr marR="0" indent="0" algn="ctr" rtl="0">
                        <a:lnSpc>
                          <a:spcPct val="119000"/>
                        </a:lnSpc>
                        <a:spcAft>
                          <a:spcPts val="600"/>
                        </a:spcAft>
                      </a:pPr>
                      <a:r>
                        <a:rPr lang="en-US" sz="1200" b="0" kern="1400" dirty="0">
                          <a:ln>
                            <a:noFill/>
                          </a:ln>
                          <a:solidFill>
                            <a:srgbClr val="000000"/>
                          </a:solidFill>
                          <a:effectLst/>
                          <a:latin typeface="Century Gothic" panose="020B0502020202020204" pitchFamily="34" charset="0"/>
                        </a:rPr>
                        <a:t>2023</a:t>
                      </a:r>
                    </a:p>
                  </a:txBody>
                  <a:tcPr marL="36576" marR="36576" marT="36576" marB="36576" anchor="ctr"/>
                </a:tc>
                <a:tc>
                  <a:txBody>
                    <a:bodyPr/>
                    <a:lstStyle/>
                    <a:p>
                      <a:pPr marR="0" indent="0" algn="ctr" rtl="0">
                        <a:lnSpc>
                          <a:spcPct val="119000"/>
                        </a:lnSpc>
                        <a:spcAft>
                          <a:spcPts val="600"/>
                        </a:spcAft>
                      </a:pPr>
                      <a:r>
                        <a:rPr lang="en-US" sz="1200" b="0" kern="1400" dirty="0">
                          <a:ln>
                            <a:noFill/>
                          </a:ln>
                          <a:solidFill>
                            <a:srgbClr val="000000"/>
                          </a:solidFill>
                          <a:effectLst/>
                          <a:latin typeface="Century Gothic" panose="020B0502020202020204" pitchFamily="34" charset="0"/>
                        </a:rPr>
                        <a:t>2024</a:t>
                      </a:r>
                    </a:p>
                  </a:txBody>
                  <a:tcPr marL="36576" marR="36576" marT="36576" marB="36576" anchor="ctr"/>
                </a:tc>
                <a:extLst>
                  <a:ext uri="{0D108BD9-81ED-4DB2-BD59-A6C34878D82A}">
                    <a16:rowId xmlns:a16="http://schemas.microsoft.com/office/drawing/2014/main" val="3069251353"/>
                  </a:ext>
                </a:extLst>
              </a:tr>
              <a:tr h="420474">
                <a:tc>
                  <a:txBody>
                    <a:bodyPr/>
                    <a:lstStyle/>
                    <a:p>
                      <a:pPr marR="0" indent="0" algn="ctr" rtl="0">
                        <a:lnSpc>
                          <a:spcPct val="119000"/>
                        </a:lnSpc>
                        <a:spcAft>
                          <a:spcPts val="600"/>
                        </a:spcAft>
                      </a:pPr>
                      <a:r>
                        <a:rPr lang="en-US" sz="1200" kern="1400" dirty="0">
                          <a:ln>
                            <a:noFill/>
                          </a:ln>
                          <a:solidFill>
                            <a:srgbClr val="000000"/>
                          </a:solidFill>
                          <a:effectLst/>
                          <a:latin typeface="Century Gothic" panose="020B0502020202020204" pitchFamily="34" charset="0"/>
                        </a:rPr>
                        <a:t>22.3%</a:t>
                      </a:r>
                    </a:p>
                  </a:txBody>
                  <a:tcPr marL="36576" marR="36576" marT="36576" marB="36576" anchor="ctr"/>
                </a:tc>
                <a:tc>
                  <a:txBody>
                    <a:bodyPr/>
                    <a:lstStyle/>
                    <a:p>
                      <a:pPr marR="0" indent="0" algn="ctr" rtl="0">
                        <a:lnSpc>
                          <a:spcPct val="119000"/>
                        </a:lnSpc>
                        <a:spcAft>
                          <a:spcPts val="600"/>
                        </a:spcAft>
                      </a:pPr>
                      <a:r>
                        <a:rPr lang="en-US" sz="1200" kern="1400" dirty="0">
                          <a:ln>
                            <a:noFill/>
                          </a:ln>
                          <a:solidFill>
                            <a:srgbClr val="000000"/>
                          </a:solidFill>
                          <a:effectLst/>
                          <a:latin typeface="Century Gothic" panose="020B0502020202020204" pitchFamily="34" charset="0"/>
                        </a:rPr>
                        <a:t>20.3%</a:t>
                      </a:r>
                    </a:p>
                  </a:txBody>
                  <a:tcPr marL="36576" marR="36576" marT="36576" marB="36576" anchor="ctr"/>
                </a:tc>
                <a:tc>
                  <a:txBody>
                    <a:bodyPr/>
                    <a:lstStyle/>
                    <a:p>
                      <a:pPr marR="0" indent="0" algn="ctr" rtl="0">
                        <a:lnSpc>
                          <a:spcPct val="119000"/>
                        </a:lnSpc>
                        <a:spcAft>
                          <a:spcPts val="600"/>
                        </a:spcAft>
                      </a:pPr>
                      <a:r>
                        <a:rPr lang="en-US" sz="1200" kern="1400" dirty="0">
                          <a:ln>
                            <a:noFill/>
                          </a:ln>
                          <a:solidFill>
                            <a:srgbClr val="000000"/>
                          </a:solidFill>
                          <a:effectLst/>
                          <a:latin typeface="Century Gothic" panose="020B0502020202020204" pitchFamily="34" charset="0"/>
                        </a:rPr>
                        <a:t>23.9%</a:t>
                      </a:r>
                    </a:p>
                  </a:txBody>
                  <a:tcPr marL="36576" marR="36576" marT="36576" marB="36576" anchor="ctr"/>
                </a:tc>
                <a:tc>
                  <a:txBody>
                    <a:bodyPr/>
                    <a:lstStyle/>
                    <a:p>
                      <a:pPr marR="0" indent="0" algn="ctr" rtl="0">
                        <a:lnSpc>
                          <a:spcPct val="119000"/>
                        </a:lnSpc>
                        <a:spcAft>
                          <a:spcPts val="600"/>
                        </a:spcAft>
                      </a:pPr>
                      <a:r>
                        <a:rPr lang="en-US" sz="1200" kern="1400" dirty="0">
                          <a:ln>
                            <a:noFill/>
                          </a:ln>
                          <a:solidFill>
                            <a:srgbClr val="000000"/>
                          </a:solidFill>
                          <a:effectLst/>
                          <a:latin typeface="Century Gothic" panose="020B0502020202020204" pitchFamily="34" charset="0"/>
                        </a:rPr>
                        <a:t>24.1%</a:t>
                      </a:r>
                    </a:p>
                  </a:txBody>
                  <a:tcPr marL="36576" marR="36576" marT="36576" marB="36576" anchor="ctr"/>
                </a:tc>
                <a:extLst>
                  <a:ext uri="{0D108BD9-81ED-4DB2-BD59-A6C34878D82A}">
                    <a16:rowId xmlns:a16="http://schemas.microsoft.com/office/drawing/2014/main" val="794310449"/>
                  </a:ext>
                </a:extLst>
              </a:tr>
            </a:tbl>
          </a:graphicData>
        </a:graphic>
      </p:graphicFrame>
      <p:graphicFrame>
        <p:nvGraphicFramePr>
          <p:cNvPr id="6" name="Table 5">
            <a:extLst>
              <a:ext uri="{FF2B5EF4-FFF2-40B4-BE49-F238E27FC236}">
                <a16:creationId xmlns:a16="http://schemas.microsoft.com/office/drawing/2014/main" id="{93EE8C27-D94E-902E-06BD-33437498871D}"/>
              </a:ext>
            </a:extLst>
          </p:cNvPr>
          <p:cNvGraphicFramePr>
            <a:graphicFrameLocks noGrp="1"/>
          </p:cNvGraphicFramePr>
          <p:nvPr>
            <p:extLst>
              <p:ext uri="{D42A27DB-BD31-4B8C-83A1-F6EECF244321}">
                <p14:modId xmlns:p14="http://schemas.microsoft.com/office/powerpoint/2010/main" val="256337965"/>
              </p:ext>
            </p:extLst>
          </p:nvPr>
        </p:nvGraphicFramePr>
        <p:xfrm>
          <a:off x="7549978" y="4089144"/>
          <a:ext cx="4497860" cy="2133600"/>
        </p:xfrm>
        <a:graphic>
          <a:graphicData uri="http://schemas.openxmlformats.org/drawingml/2006/table">
            <a:tbl>
              <a:tblPr firstRow="1" bandRow="1">
                <a:tableStyleId>{85BE263C-DBD7-4A20-BB59-AAB30ACAA65A}</a:tableStyleId>
              </a:tblPr>
              <a:tblGrid>
                <a:gridCol w="2244013">
                  <a:extLst>
                    <a:ext uri="{9D8B030D-6E8A-4147-A177-3AD203B41FA5}">
                      <a16:colId xmlns:a16="http://schemas.microsoft.com/office/drawing/2014/main" val="1547928768"/>
                    </a:ext>
                  </a:extLst>
                </a:gridCol>
                <a:gridCol w="2253847">
                  <a:extLst>
                    <a:ext uri="{9D8B030D-6E8A-4147-A177-3AD203B41FA5}">
                      <a16:colId xmlns:a16="http://schemas.microsoft.com/office/drawing/2014/main" val="4276945348"/>
                    </a:ext>
                  </a:extLst>
                </a:gridCol>
              </a:tblGrid>
              <a:tr h="260663">
                <a:tc gridSpan="2">
                  <a:txBody>
                    <a:bodyPr/>
                    <a:lstStyle/>
                    <a:p>
                      <a:r>
                        <a:rPr lang="en-US" sz="1400" dirty="0">
                          <a:latin typeface="Century Gothic" panose="020B0502020202020204" pitchFamily="34" charset="0"/>
                        </a:rPr>
                        <a:t>Well-being Assessment </a:t>
                      </a:r>
                      <a:r>
                        <a:rPr lang="en-US" sz="1400" b="0" dirty="0">
                          <a:latin typeface="Century Gothic" panose="020B0502020202020204" pitchFamily="34" charset="0"/>
                        </a:rPr>
                        <a:t>(Scores out of 5.0)</a:t>
                      </a:r>
                    </a:p>
                  </a:txBody>
                  <a:tcPr anchor="ctr"/>
                </a:tc>
                <a:tc hMerge="1">
                  <a:txBody>
                    <a:bodyPr/>
                    <a:lstStyle/>
                    <a:p>
                      <a:endParaRPr lang="en-US" dirty="0"/>
                    </a:p>
                  </a:txBody>
                  <a:tcPr/>
                </a:tc>
                <a:extLst>
                  <a:ext uri="{0D108BD9-81ED-4DB2-BD59-A6C34878D82A}">
                    <a16:rowId xmlns:a16="http://schemas.microsoft.com/office/drawing/2014/main" val="2043253009"/>
                  </a:ext>
                </a:extLst>
              </a:tr>
              <a:tr h="238904">
                <a:tc>
                  <a:txBody>
                    <a:bodyPr/>
                    <a:lstStyle/>
                    <a:p>
                      <a:r>
                        <a:rPr lang="en-US" sz="1400" b="1" dirty="0">
                          <a:latin typeface="Century Gothic" panose="020B0502020202020204" pitchFamily="34" charset="0"/>
                        </a:rPr>
                        <a:t>Strengths </a:t>
                      </a:r>
                    </a:p>
                  </a:txBody>
                  <a:tcPr/>
                </a:tc>
                <a:tc>
                  <a:txBody>
                    <a:bodyPr/>
                    <a:lstStyle/>
                    <a:p>
                      <a:r>
                        <a:rPr lang="en-US" sz="1400" b="1" dirty="0">
                          <a:latin typeface="Century Gothic" panose="020B0502020202020204" pitchFamily="34" charset="0"/>
                        </a:rPr>
                        <a:t>Opportunities</a:t>
                      </a:r>
                    </a:p>
                  </a:txBody>
                  <a:tcPr/>
                </a:tc>
                <a:extLst>
                  <a:ext uri="{0D108BD9-81ED-4DB2-BD59-A6C34878D82A}">
                    <a16:rowId xmlns:a16="http://schemas.microsoft.com/office/drawing/2014/main" val="494279469"/>
                  </a:ext>
                </a:extLst>
              </a:tr>
              <a:tr h="238904">
                <a:tc>
                  <a:txBody>
                    <a:bodyPr/>
                    <a:lstStyle/>
                    <a:p>
                      <a:r>
                        <a:rPr lang="en-US" sz="1400" dirty="0">
                          <a:latin typeface="Century Gothic" panose="020B0502020202020204" pitchFamily="34" charset="0"/>
                        </a:rPr>
                        <a:t>Smoke-Free 4.9</a:t>
                      </a:r>
                    </a:p>
                  </a:txBody>
                  <a:tcPr/>
                </a:tc>
                <a:tc>
                  <a:txBody>
                    <a:bodyPr/>
                    <a:lstStyle/>
                    <a:p>
                      <a:r>
                        <a:rPr lang="en-US" sz="1400" dirty="0">
                          <a:latin typeface="Century Gothic" panose="020B0502020202020204" pitchFamily="34" charset="0"/>
                        </a:rPr>
                        <a:t>Healthy Weight 2.8</a:t>
                      </a:r>
                    </a:p>
                  </a:txBody>
                  <a:tcPr/>
                </a:tc>
                <a:extLst>
                  <a:ext uri="{0D108BD9-81ED-4DB2-BD59-A6C34878D82A}">
                    <a16:rowId xmlns:a16="http://schemas.microsoft.com/office/drawing/2014/main" val="2834966907"/>
                  </a:ext>
                </a:extLst>
              </a:tr>
              <a:tr h="238904">
                <a:tc>
                  <a:txBody>
                    <a:bodyPr/>
                    <a:lstStyle/>
                    <a:p>
                      <a:r>
                        <a:rPr lang="en-US" sz="1400" dirty="0">
                          <a:latin typeface="Century Gothic" panose="020B0502020202020204" pitchFamily="34" charset="0"/>
                        </a:rPr>
                        <a:t>Drinking Moderately 4.6</a:t>
                      </a:r>
                    </a:p>
                  </a:txBody>
                  <a:tcPr/>
                </a:tc>
                <a:tc>
                  <a:txBody>
                    <a:bodyPr/>
                    <a:lstStyle/>
                    <a:p>
                      <a:r>
                        <a:rPr lang="en-US" sz="1400" dirty="0">
                          <a:latin typeface="Century Gothic" panose="020B0502020202020204" pitchFamily="34" charset="0"/>
                        </a:rPr>
                        <a:t>Energy Level 2.9</a:t>
                      </a:r>
                    </a:p>
                  </a:txBody>
                  <a:tcPr/>
                </a:tc>
                <a:extLst>
                  <a:ext uri="{0D108BD9-81ED-4DB2-BD59-A6C34878D82A}">
                    <a16:rowId xmlns:a16="http://schemas.microsoft.com/office/drawing/2014/main" val="273250391"/>
                  </a:ext>
                </a:extLst>
              </a:tr>
              <a:tr h="238904">
                <a:tc>
                  <a:txBody>
                    <a:bodyPr/>
                    <a:lstStyle/>
                    <a:p>
                      <a:r>
                        <a:rPr lang="en-US" sz="1400" dirty="0">
                          <a:latin typeface="Century Gothic" panose="020B0502020202020204" pitchFamily="34" charset="0"/>
                        </a:rPr>
                        <a:t>Job Satisfaction 4.4</a:t>
                      </a:r>
                    </a:p>
                  </a:txBody>
                  <a:tcPr/>
                </a:tc>
                <a:tc>
                  <a:txBody>
                    <a:bodyPr/>
                    <a:lstStyle/>
                    <a:p>
                      <a:r>
                        <a:rPr lang="en-US" sz="1400" dirty="0">
                          <a:latin typeface="Century Gothic" panose="020B0502020202020204" pitchFamily="34" charset="0"/>
                        </a:rPr>
                        <a:t>Square Deal 3.1</a:t>
                      </a:r>
                    </a:p>
                  </a:txBody>
                  <a:tcPr/>
                </a:tc>
                <a:extLst>
                  <a:ext uri="{0D108BD9-81ED-4DB2-BD59-A6C34878D82A}">
                    <a16:rowId xmlns:a16="http://schemas.microsoft.com/office/drawing/2014/main" val="1999736043"/>
                  </a:ext>
                </a:extLst>
              </a:tr>
              <a:tr h="238904">
                <a:tc>
                  <a:txBody>
                    <a:bodyPr/>
                    <a:lstStyle/>
                    <a:p>
                      <a:r>
                        <a:rPr lang="en-US" sz="1400" dirty="0">
                          <a:latin typeface="Century Gothic" panose="020B0502020202020204" pitchFamily="34" charset="0"/>
                        </a:rPr>
                        <a:t>Job Meaning 4.4</a:t>
                      </a:r>
                    </a:p>
                  </a:txBody>
                  <a:tcPr/>
                </a:tc>
                <a:tc>
                  <a:txBody>
                    <a:bodyPr/>
                    <a:lstStyle/>
                    <a:p>
                      <a:r>
                        <a:rPr lang="en-US" sz="1400" dirty="0">
                          <a:latin typeface="Century Gothic" panose="020B0502020202020204" pitchFamily="34" charset="0"/>
                        </a:rPr>
                        <a:t>Financial Wellbeing 3.3</a:t>
                      </a:r>
                    </a:p>
                  </a:txBody>
                  <a:tcPr/>
                </a:tc>
                <a:extLst>
                  <a:ext uri="{0D108BD9-81ED-4DB2-BD59-A6C34878D82A}">
                    <a16:rowId xmlns:a16="http://schemas.microsoft.com/office/drawing/2014/main" val="39413966"/>
                  </a:ext>
                </a:extLst>
              </a:tr>
              <a:tr h="238904">
                <a:tc>
                  <a:txBody>
                    <a:bodyPr/>
                    <a:lstStyle/>
                    <a:p>
                      <a:r>
                        <a:rPr lang="en-US" sz="1400" dirty="0">
                          <a:latin typeface="Century Gothic" panose="020B0502020202020204" pitchFamily="34" charset="0"/>
                        </a:rPr>
                        <a:t>Positive Relationship 4.4</a:t>
                      </a:r>
                    </a:p>
                  </a:txBody>
                  <a:tcPr/>
                </a:tc>
                <a:tc>
                  <a:txBody>
                    <a:bodyPr/>
                    <a:lstStyle/>
                    <a:p>
                      <a:r>
                        <a:rPr lang="en-US" sz="1400" dirty="0">
                          <a:latin typeface="Century Gothic" panose="020B0502020202020204" pitchFamily="34" charset="0"/>
                        </a:rPr>
                        <a:t>Sleep 3.3</a:t>
                      </a:r>
                    </a:p>
                  </a:txBody>
                  <a:tcPr/>
                </a:tc>
                <a:extLst>
                  <a:ext uri="{0D108BD9-81ED-4DB2-BD59-A6C34878D82A}">
                    <a16:rowId xmlns:a16="http://schemas.microsoft.com/office/drawing/2014/main" val="2266588924"/>
                  </a:ext>
                </a:extLst>
              </a:tr>
            </a:tbl>
          </a:graphicData>
        </a:graphic>
      </p:graphicFrame>
      <p:sp>
        <p:nvSpPr>
          <p:cNvPr id="7" name="Title 1">
            <a:extLst>
              <a:ext uri="{FF2B5EF4-FFF2-40B4-BE49-F238E27FC236}">
                <a16:creationId xmlns:a16="http://schemas.microsoft.com/office/drawing/2014/main" id="{DE02B521-6DDB-58D0-BA5C-9422BDE57BBF}"/>
              </a:ext>
            </a:extLst>
          </p:cNvPr>
          <p:cNvSpPr>
            <a:spLocks noGrp="1"/>
          </p:cNvSpPr>
          <p:nvPr>
            <p:ph type="title"/>
          </p:nvPr>
        </p:nvSpPr>
        <p:spPr>
          <a:xfrm>
            <a:off x="726437" y="423115"/>
            <a:ext cx="3697615" cy="732405"/>
          </a:xfrm>
        </p:spPr>
        <p:txBody>
          <a:bodyPr>
            <a:normAutofit/>
          </a:bodyPr>
          <a:lstStyle/>
          <a:p>
            <a:r>
              <a:rPr lang="en-US" sz="3200" dirty="0">
                <a:solidFill>
                  <a:schemeClr val="bg1"/>
                </a:solidFill>
                <a:latin typeface="Century Gothic" panose="020B0502020202020204" pitchFamily="34" charset="0"/>
              </a:rPr>
              <a:t>Limeade 2024</a:t>
            </a:r>
            <a:br>
              <a:rPr lang="en-US" sz="3200" dirty="0">
                <a:solidFill>
                  <a:schemeClr val="bg1"/>
                </a:solidFill>
                <a:latin typeface="Century Gothic" panose="020B0502020202020204" pitchFamily="34" charset="0"/>
              </a:rPr>
            </a:br>
            <a:r>
              <a:rPr lang="en-US" sz="1400" dirty="0">
                <a:solidFill>
                  <a:schemeClr val="bg1"/>
                </a:solidFill>
                <a:latin typeface="Century Gothic" panose="020B0502020202020204" pitchFamily="34" charset="0"/>
              </a:rPr>
              <a:t>March 1, 2024 – February 20, 2025</a:t>
            </a:r>
            <a:endParaRPr lang="en-US" sz="3200" dirty="0">
              <a:solidFill>
                <a:schemeClr val="bg1"/>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F0946DDE-19E3-02D4-D645-A3AD59AC28B4}"/>
              </a:ext>
            </a:extLst>
          </p:cNvPr>
          <p:cNvGraphicFramePr>
            <a:graphicFrameLocks noGrp="1"/>
          </p:cNvGraphicFramePr>
          <p:nvPr>
            <p:extLst>
              <p:ext uri="{D42A27DB-BD31-4B8C-83A1-F6EECF244321}">
                <p14:modId xmlns:p14="http://schemas.microsoft.com/office/powerpoint/2010/main" val="1354999503"/>
              </p:ext>
            </p:extLst>
          </p:nvPr>
        </p:nvGraphicFramePr>
        <p:xfrm>
          <a:off x="7715705" y="1439374"/>
          <a:ext cx="4107647" cy="1950356"/>
        </p:xfrm>
        <a:graphic>
          <a:graphicData uri="http://schemas.openxmlformats.org/drawingml/2006/table">
            <a:tbl>
              <a:tblPr firstRow="1" bandRow="1">
                <a:tableStyleId>{85BE263C-DBD7-4A20-BB59-AAB30ACAA65A}</a:tableStyleId>
              </a:tblPr>
              <a:tblGrid>
                <a:gridCol w="1230029">
                  <a:extLst>
                    <a:ext uri="{9D8B030D-6E8A-4147-A177-3AD203B41FA5}">
                      <a16:colId xmlns:a16="http://schemas.microsoft.com/office/drawing/2014/main" val="3888016647"/>
                    </a:ext>
                  </a:extLst>
                </a:gridCol>
                <a:gridCol w="1085825">
                  <a:extLst>
                    <a:ext uri="{9D8B030D-6E8A-4147-A177-3AD203B41FA5}">
                      <a16:colId xmlns:a16="http://schemas.microsoft.com/office/drawing/2014/main" val="1562497790"/>
                    </a:ext>
                  </a:extLst>
                </a:gridCol>
                <a:gridCol w="1085825">
                  <a:extLst>
                    <a:ext uri="{9D8B030D-6E8A-4147-A177-3AD203B41FA5}">
                      <a16:colId xmlns:a16="http://schemas.microsoft.com/office/drawing/2014/main" val="3790191271"/>
                    </a:ext>
                  </a:extLst>
                </a:gridCol>
                <a:gridCol w="705968">
                  <a:extLst>
                    <a:ext uri="{9D8B030D-6E8A-4147-A177-3AD203B41FA5}">
                      <a16:colId xmlns:a16="http://schemas.microsoft.com/office/drawing/2014/main" val="1654090790"/>
                    </a:ext>
                  </a:extLst>
                </a:gridCol>
              </a:tblGrid>
              <a:tr h="248138">
                <a:tc>
                  <a:txBody>
                    <a:bodyPr/>
                    <a:lstStyle/>
                    <a:p>
                      <a:pPr algn="ctr"/>
                      <a:endParaRPr lang="en-US" sz="1400" dirty="0">
                        <a:latin typeface="Century Gothic" panose="020B0502020202020204" pitchFamily="34" charset="0"/>
                      </a:endParaRPr>
                    </a:p>
                  </a:txBody>
                  <a:tcPr anchor="ctr"/>
                </a:tc>
                <a:tc>
                  <a:txBody>
                    <a:bodyPr/>
                    <a:lstStyle/>
                    <a:p>
                      <a:pPr algn="ctr"/>
                      <a:r>
                        <a:rPr lang="en-US" sz="1400" dirty="0">
                          <a:latin typeface="Century Gothic" panose="020B0502020202020204" pitchFamily="34" charset="0"/>
                        </a:rPr>
                        <a:t>2023</a:t>
                      </a:r>
                    </a:p>
                  </a:txBody>
                  <a:tcPr anchor="ctr"/>
                </a:tc>
                <a:tc>
                  <a:txBody>
                    <a:bodyPr/>
                    <a:lstStyle/>
                    <a:p>
                      <a:pPr algn="ctr"/>
                      <a:r>
                        <a:rPr lang="en-US" sz="1400" dirty="0">
                          <a:latin typeface="Century Gothic" panose="020B0502020202020204" pitchFamily="34" charset="0"/>
                        </a:rPr>
                        <a:t>2024</a:t>
                      </a:r>
                    </a:p>
                  </a:txBody>
                  <a:tcPr anchor="ctr"/>
                </a:tc>
                <a:tc>
                  <a:txBody>
                    <a:bodyPr/>
                    <a:lstStyle/>
                    <a:p>
                      <a:pPr algn="ctr"/>
                      <a:r>
                        <a:rPr lang="en-US" sz="1400" dirty="0" err="1">
                          <a:latin typeface="Century Gothic" panose="020B0502020202020204" pitchFamily="34" charset="0"/>
                        </a:rPr>
                        <a:t>BoB</a:t>
                      </a:r>
                      <a:endParaRPr lang="en-US" sz="1400" dirty="0">
                        <a:latin typeface="Century Gothic" panose="020B0502020202020204" pitchFamily="34" charset="0"/>
                      </a:endParaRPr>
                    </a:p>
                  </a:txBody>
                  <a:tcPr anchor="ctr"/>
                </a:tc>
                <a:extLst>
                  <a:ext uri="{0D108BD9-81ED-4DB2-BD59-A6C34878D82A}">
                    <a16:rowId xmlns:a16="http://schemas.microsoft.com/office/drawing/2014/main" val="2247839319"/>
                  </a:ext>
                </a:extLst>
              </a:tr>
              <a:tr h="563698">
                <a:tc>
                  <a:txBody>
                    <a:bodyPr/>
                    <a:lstStyle/>
                    <a:p>
                      <a:pPr algn="l"/>
                      <a:r>
                        <a:rPr lang="en-US" sz="1400" dirty="0">
                          <a:latin typeface="Century Gothic" panose="020B0502020202020204" pitchFamily="34" charset="0"/>
                        </a:rPr>
                        <a:t>Users Registered</a:t>
                      </a:r>
                    </a:p>
                  </a:txBody>
                  <a:tcPr anchor="ctr"/>
                </a:tc>
                <a:tc>
                  <a:txBody>
                    <a:bodyPr/>
                    <a:lstStyle/>
                    <a:p>
                      <a:pPr algn="ctr"/>
                      <a:r>
                        <a:rPr lang="en-US" sz="1400" dirty="0">
                          <a:latin typeface="Century Gothic" panose="020B0502020202020204" pitchFamily="34" charset="0"/>
                        </a:rPr>
                        <a:t>54% of eligible</a:t>
                      </a:r>
                      <a:endParaRPr lang="en-US" sz="1400" i="1" dirty="0">
                        <a:latin typeface="Century Gothic" panose="020B0502020202020204" pitchFamily="34" charset="0"/>
                      </a:endParaRPr>
                    </a:p>
                  </a:txBody>
                  <a:tcPr anchor="ctr"/>
                </a:tc>
                <a:tc>
                  <a:txBody>
                    <a:bodyPr/>
                    <a:lstStyle/>
                    <a:p>
                      <a:pPr algn="ctr"/>
                      <a:r>
                        <a:rPr lang="en-US" sz="1400" dirty="0">
                          <a:latin typeface="Century Gothic" panose="020B0502020202020204" pitchFamily="34" charset="0"/>
                        </a:rPr>
                        <a:t>66% of eligible</a:t>
                      </a:r>
                      <a:endParaRPr lang="en-US" sz="1400" i="0" dirty="0">
                        <a:latin typeface="Century Gothic" panose="020B0502020202020204" pitchFamily="34" charset="0"/>
                      </a:endParaRPr>
                    </a:p>
                  </a:txBody>
                  <a:tcPr anchor="ctr"/>
                </a:tc>
                <a:tc>
                  <a:txBody>
                    <a:bodyPr/>
                    <a:lstStyle/>
                    <a:p>
                      <a:pPr algn="ctr"/>
                      <a:r>
                        <a:rPr lang="en-US" sz="1400" dirty="0">
                          <a:latin typeface="Century Gothic" panose="020B0502020202020204" pitchFamily="34" charset="0"/>
                        </a:rPr>
                        <a:t>42% </a:t>
                      </a:r>
                      <a:endParaRPr lang="en-US" sz="1400" i="1" dirty="0">
                        <a:latin typeface="Century Gothic" panose="020B0502020202020204" pitchFamily="34" charset="0"/>
                      </a:endParaRPr>
                    </a:p>
                  </a:txBody>
                  <a:tcPr anchor="ctr"/>
                </a:tc>
                <a:extLst>
                  <a:ext uri="{0D108BD9-81ED-4DB2-BD59-A6C34878D82A}">
                    <a16:rowId xmlns:a16="http://schemas.microsoft.com/office/drawing/2014/main" val="3550465307"/>
                  </a:ext>
                </a:extLst>
              </a:tr>
              <a:tr h="563698">
                <a:tc>
                  <a:txBody>
                    <a:bodyPr/>
                    <a:lstStyle/>
                    <a:p>
                      <a:pPr algn="l"/>
                      <a:r>
                        <a:rPr lang="en-US" sz="1400" dirty="0">
                          <a:latin typeface="Century Gothic" panose="020B0502020202020204" pitchFamily="34" charset="0"/>
                        </a:rPr>
                        <a:t>Monthly Active Users</a:t>
                      </a:r>
                    </a:p>
                  </a:txBody>
                  <a:tcPr anchor="ctr"/>
                </a:tc>
                <a:tc>
                  <a:txBody>
                    <a:bodyPr/>
                    <a:lstStyle/>
                    <a:p>
                      <a:pPr algn="ctr"/>
                      <a:r>
                        <a:rPr lang="en-US" sz="1400" dirty="0">
                          <a:latin typeface="Century Gothic" panose="020B0502020202020204" pitchFamily="34" charset="0"/>
                        </a:rPr>
                        <a:t>42% of registered</a:t>
                      </a:r>
                      <a:endParaRPr lang="en-US" sz="1400" i="1" dirty="0">
                        <a:latin typeface="Century Gothic" panose="020B0502020202020204" pitchFamily="34" charset="0"/>
                      </a:endParaRPr>
                    </a:p>
                  </a:txBody>
                  <a:tcPr anchor="ctr"/>
                </a:tc>
                <a:tc>
                  <a:txBody>
                    <a:bodyPr/>
                    <a:lstStyle/>
                    <a:p>
                      <a:pPr algn="ctr"/>
                      <a:r>
                        <a:rPr lang="en-US" sz="1400" dirty="0">
                          <a:latin typeface="Century Gothic" panose="020B0502020202020204" pitchFamily="34" charset="0"/>
                        </a:rPr>
                        <a:t>47% of registered</a:t>
                      </a:r>
                      <a:endParaRPr lang="en-US" sz="1400" i="0" dirty="0">
                        <a:latin typeface="Century Gothic" panose="020B0502020202020204" pitchFamily="34" charset="0"/>
                      </a:endParaRPr>
                    </a:p>
                  </a:txBody>
                  <a:tcPr anchor="ctr"/>
                </a:tc>
                <a:tc>
                  <a:txBody>
                    <a:bodyPr/>
                    <a:lstStyle/>
                    <a:p>
                      <a:pPr algn="ctr"/>
                      <a:r>
                        <a:rPr lang="en-US" sz="1400" dirty="0">
                          <a:latin typeface="Century Gothic" panose="020B0502020202020204" pitchFamily="34" charset="0"/>
                        </a:rPr>
                        <a:t>29%</a:t>
                      </a:r>
                    </a:p>
                  </a:txBody>
                  <a:tcPr anchor="ctr"/>
                </a:tc>
                <a:extLst>
                  <a:ext uri="{0D108BD9-81ED-4DB2-BD59-A6C34878D82A}">
                    <a16:rowId xmlns:a16="http://schemas.microsoft.com/office/drawing/2014/main" val="2447525595"/>
                  </a:ext>
                </a:extLst>
              </a:tr>
              <a:tr h="413564">
                <a:tc>
                  <a:txBody>
                    <a:bodyPr/>
                    <a:lstStyle/>
                    <a:p>
                      <a:pPr algn="l"/>
                      <a:r>
                        <a:rPr lang="en-US" sz="1400" dirty="0">
                          <a:latin typeface="Century Gothic" panose="020B0502020202020204" pitchFamily="34" charset="0"/>
                        </a:rPr>
                        <a:t>User Satisfaction</a:t>
                      </a:r>
                    </a:p>
                  </a:txBody>
                  <a:tcPr anchor="ctr"/>
                </a:tc>
                <a:tc>
                  <a:txBody>
                    <a:bodyPr/>
                    <a:lstStyle/>
                    <a:p>
                      <a:pPr algn="ctr"/>
                      <a:r>
                        <a:rPr lang="en-US" sz="1400" dirty="0">
                          <a:latin typeface="Century Gothic" panose="020B0502020202020204" pitchFamily="34" charset="0"/>
                        </a:rPr>
                        <a:t>4.7/5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entury Gothic" panose="020B0502020202020204" pitchFamily="34" charset="0"/>
                        </a:rPr>
                        <a:t>4.7/5</a:t>
                      </a:r>
                    </a:p>
                  </a:txBody>
                  <a:tcPr anchor="ctr"/>
                </a:tc>
                <a:tc>
                  <a:txBody>
                    <a:bodyPr/>
                    <a:lstStyle/>
                    <a:p>
                      <a:pPr algn="ctr"/>
                      <a:r>
                        <a:rPr lang="en-US" sz="1400" dirty="0">
                          <a:latin typeface="Century Gothic" panose="020B0502020202020204" pitchFamily="34" charset="0"/>
                        </a:rPr>
                        <a:t>4.5/5</a:t>
                      </a:r>
                    </a:p>
                  </a:txBody>
                  <a:tcPr anchor="ctr"/>
                </a:tc>
                <a:extLst>
                  <a:ext uri="{0D108BD9-81ED-4DB2-BD59-A6C34878D82A}">
                    <a16:rowId xmlns:a16="http://schemas.microsoft.com/office/drawing/2014/main" val="3202720459"/>
                  </a:ext>
                </a:extLst>
              </a:tr>
            </a:tbl>
          </a:graphicData>
        </a:graphic>
      </p:graphicFrame>
      <p:pic>
        <p:nvPicPr>
          <p:cNvPr id="2" name="Picture 1" descr="A logo with a black background&#10;&#10;AI-generated content may be incorrect.">
            <a:extLst>
              <a:ext uri="{FF2B5EF4-FFF2-40B4-BE49-F238E27FC236}">
                <a16:creationId xmlns:a16="http://schemas.microsoft.com/office/drawing/2014/main" id="{7F12EC44-EA2A-8E99-6482-4BD8547D22E9}"/>
              </a:ext>
            </a:extLst>
          </p:cNvPr>
          <p:cNvPicPr>
            <a:picLocks noChangeAspect="1"/>
          </p:cNvPicPr>
          <p:nvPr/>
        </p:nvPicPr>
        <p:blipFill>
          <a:blip r:embed="rId2"/>
          <a:stretch>
            <a:fillRect/>
          </a:stretch>
        </p:blipFill>
        <p:spPr>
          <a:xfrm>
            <a:off x="8320036" y="351404"/>
            <a:ext cx="3503316" cy="875829"/>
          </a:xfrm>
          <a:prstGeom prst="rect">
            <a:avLst/>
          </a:prstGeom>
        </p:spPr>
      </p:pic>
      <p:sp>
        <p:nvSpPr>
          <p:cNvPr id="11" name="Rectangle 10">
            <a:extLst>
              <a:ext uri="{FF2B5EF4-FFF2-40B4-BE49-F238E27FC236}">
                <a16:creationId xmlns:a16="http://schemas.microsoft.com/office/drawing/2014/main" id="{2323F6CF-AB99-B79E-87A0-5C88428AF9CE}"/>
              </a:ext>
            </a:extLst>
          </p:cNvPr>
          <p:cNvSpPr/>
          <p:nvPr/>
        </p:nvSpPr>
        <p:spPr>
          <a:xfrm>
            <a:off x="-280086" y="6434885"/>
            <a:ext cx="12896335" cy="50141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507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3B688-2D3D-F4E0-2061-21687CBED2C4}"/>
              </a:ext>
            </a:extLst>
          </p:cNvPr>
          <p:cNvSpPr/>
          <p:nvPr/>
        </p:nvSpPr>
        <p:spPr>
          <a:xfrm>
            <a:off x="2705867" y="3307208"/>
            <a:ext cx="6431187" cy="26194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57B65A-3A85-EA45-E6AC-DA96638F36C2}"/>
              </a:ext>
            </a:extLst>
          </p:cNvPr>
          <p:cNvSpPr txBox="1"/>
          <p:nvPr/>
        </p:nvSpPr>
        <p:spPr>
          <a:xfrm>
            <a:off x="2705867" y="3307208"/>
            <a:ext cx="4069080" cy="469359"/>
          </a:xfrm>
          <a:prstGeom prst="rect">
            <a:avLst/>
          </a:prstGeom>
          <a:noFill/>
        </p:spPr>
        <p:txBody>
          <a:bodyPr wrap="square" rtlCol="0">
            <a:spAutoFit/>
          </a:bodyPr>
          <a:lstStyle/>
          <a:p>
            <a:r>
              <a:rPr lang="en-US" sz="1400" b="1" dirty="0">
                <a:latin typeface="+mj-lt"/>
              </a:rPr>
              <a:t>Preventative Exams</a:t>
            </a:r>
          </a:p>
          <a:p>
            <a:r>
              <a:rPr lang="en-US" sz="1000" dirty="0">
                <a:latin typeface="+mj-lt"/>
              </a:rPr>
              <a:t>2024 Aetna Medical Annual Review</a:t>
            </a:r>
          </a:p>
        </p:txBody>
      </p:sp>
      <p:graphicFrame>
        <p:nvGraphicFramePr>
          <p:cNvPr id="6" name="Table 5">
            <a:extLst>
              <a:ext uri="{FF2B5EF4-FFF2-40B4-BE49-F238E27FC236}">
                <a16:creationId xmlns:a16="http://schemas.microsoft.com/office/drawing/2014/main" id="{CA9D686A-BF31-858C-F5A2-EF642C103C31}"/>
              </a:ext>
            </a:extLst>
          </p:cNvPr>
          <p:cNvGraphicFramePr>
            <a:graphicFrameLocks noGrp="1"/>
          </p:cNvGraphicFramePr>
          <p:nvPr>
            <p:extLst>
              <p:ext uri="{D42A27DB-BD31-4B8C-83A1-F6EECF244321}">
                <p14:modId xmlns:p14="http://schemas.microsoft.com/office/powerpoint/2010/main" val="820022030"/>
              </p:ext>
            </p:extLst>
          </p:nvPr>
        </p:nvGraphicFramePr>
        <p:xfrm>
          <a:off x="2804834" y="3776567"/>
          <a:ext cx="5965833" cy="1854200"/>
        </p:xfrm>
        <a:graphic>
          <a:graphicData uri="http://schemas.openxmlformats.org/drawingml/2006/table">
            <a:tbl>
              <a:tblPr firstRow="1" bandRow="1">
                <a:tableStyleId>{9D7B26C5-4107-4FEC-AEDC-1716B250A1EF}</a:tableStyleId>
              </a:tblPr>
              <a:tblGrid>
                <a:gridCol w="3144446">
                  <a:extLst>
                    <a:ext uri="{9D8B030D-6E8A-4147-A177-3AD203B41FA5}">
                      <a16:colId xmlns:a16="http://schemas.microsoft.com/office/drawing/2014/main" val="1000923108"/>
                    </a:ext>
                  </a:extLst>
                </a:gridCol>
                <a:gridCol w="969179">
                  <a:extLst>
                    <a:ext uri="{9D8B030D-6E8A-4147-A177-3AD203B41FA5}">
                      <a16:colId xmlns:a16="http://schemas.microsoft.com/office/drawing/2014/main" val="2845353807"/>
                    </a:ext>
                  </a:extLst>
                </a:gridCol>
                <a:gridCol w="829186">
                  <a:extLst>
                    <a:ext uri="{9D8B030D-6E8A-4147-A177-3AD203B41FA5}">
                      <a16:colId xmlns:a16="http://schemas.microsoft.com/office/drawing/2014/main" val="3297073570"/>
                    </a:ext>
                  </a:extLst>
                </a:gridCol>
                <a:gridCol w="1023022">
                  <a:extLst>
                    <a:ext uri="{9D8B030D-6E8A-4147-A177-3AD203B41FA5}">
                      <a16:colId xmlns:a16="http://schemas.microsoft.com/office/drawing/2014/main" val="4145891943"/>
                    </a:ext>
                  </a:extLst>
                </a:gridCol>
              </a:tblGrid>
              <a:tr h="370840">
                <a:tc>
                  <a:txBody>
                    <a:bodyPr/>
                    <a:lstStyle/>
                    <a:p>
                      <a:endParaRPr lang="en-US" sz="1200" dirty="0">
                        <a:latin typeface="+mj-lt"/>
                      </a:endParaRPr>
                    </a:p>
                  </a:txBody>
                  <a:tcPr/>
                </a:tc>
                <a:tc>
                  <a:txBody>
                    <a:bodyPr/>
                    <a:lstStyle/>
                    <a:p>
                      <a:pPr algn="ctr"/>
                      <a:r>
                        <a:rPr lang="en-US" sz="1200" dirty="0">
                          <a:latin typeface="+mj-lt"/>
                        </a:rPr>
                        <a:t>2023</a:t>
                      </a:r>
                    </a:p>
                  </a:txBody>
                  <a:tcPr anchor="ctr"/>
                </a:tc>
                <a:tc>
                  <a:txBody>
                    <a:bodyPr/>
                    <a:lstStyle/>
                    <a:p>
                      <a:pPr algn="ctr"/>
                      <a:r>
                        <a:rPr lang="en-US" sz="1200" dirty="0">
                          <a:latin typeface="+mj-lt"/>
                        </a:rPr>
                        <a:t>2024</a:t>
                      </a:r>
                    </a:p>
                  </a:txBody>
                  <a:tcPr anchor="ctr"/>
                </a:tc>
                <a:tc>
                  <a:txBody>
                    <a:bodyPr/>
                    <a:lstStyle/>
                    <a:p>
                      <a:pPr algn="ctr"/>
                      <a:r>
                        <a:rPr lang="en-US" sz="1200" dirty="0">
                          <a:latin typeface="+mj-lt"/>
                        </a:rPr>
                        <a:t>Benchmark</a:t>
                      </a:r>
                    </a:p>
                  </a:txBody>
                  <a:tcPr anchor="ctr"/>
                </a:tc>
                <a:extLst>
                  <a:ext uri="{0D108BD9-81ED-4DB2-BD59-A6C34878D82A}">
                    <a16:rowId xmlns:a16="http://schemas.microsoft.com/office/drawing/2014/main" val="1809049725"/>
                  </a:ext>
                </a:extLst>
              </a:tr>
              <a:tr h="370840">
                <a:tc>
                  <a:txBody>
                    <a:bodyPr/>
                    <a:lstStyle/>
                    <a:p>
                      <a:r>
                        <a:rPr lang="en-US" sz="1200" b="0" u="none" strike="noStrike" baseline="0" dirty="0">
                          <a:solidFill>
                            <a:srgbClr val="3E3E3E"/>
                          </a:solidFill>
                          <a:latin typeface="+mj-lt"/>
                        </a:rPr>
                        <a:t>Mammogram/Breast cancer</a:t>
                      </a:r>
                      <a:endParaRPr lang="en-US" sz="1200" dirty="0">
                        <a:latin typeface="+mj-lt"/>
                      </a:endParaRPr>
                    </a:p>
                  </a:txBody>
                  <a:tcPr/>
                </a:tc>
                <a:tc>
                  <a:txBody>
                    <a:bodyPr/>
                    <a:lstStyle/>
                    <a:p>
                      <a:pPr algn="ctr"/>
                      <a:r>
                        <a:rPr lang="en-US" sz="1200" b="0" u="none" strike="noStrike" baseline="0" dirty="0">
                          <a:solidFill>
                            <a:srgbClr val="3E3E3E"/>
                          </a:solidFill>
                          <a:latin typeface="+mj-lt"/>
                        </a:rPr>
                        <a:t>49.6%</a:t>
                      </a:r>
                      <a:endParaRPr lang="en-US" sz="1200" dirty="0">
                        <a:latin typeface="+mj-lt"/>
                      </a:endParaRPr>
                    </a:p>
                  </a:txBody>
                  <a:tcPr/>
                </a:tc>
                <a:tc>
                  <a:txBody>
                    <a:bodyPr/>
                    <a:lstStyle/>
                    <a:p>
                      <a:pPr algn="ctr"/>
                      <a:r>
                        <a:rPr lang="en-US" sz="1200" b="0" u="none" strike="noStrike" baseline="0" dirty="0">
                          <a:solidFill>
                            <a:srgbClr val="3E3E3E"/>
                          </a:solidFill>
                          <a:latin typeface="+mj-lt"/>
                        </a:rPr>
                        <a:t>51%</a:t>
                      </a:r>
                      <a:endParaRPr lang="en-US" sz="1200" dirty="0">
                        <a:latin typeface="+mj-lt"/>
                      </a:endParaRPr>
                    </a:p>
                  </a:txBody>
                  <a:tcPr/>
                </a:tc>
                <a:tc>
                  <a:txBody>
                    <a:bodyPr/>
                    <a:lstStyle/>
                    <a:p>
                      <a:pPr algn="ctr"/>
                      <a:r>
                        <a:rPr lang="en-US" sz="1200" b="0" u="none" strike="noStrike" baseline="0" dirty="0">
                          <a:solidFill>
                            <a:srgbClr val="3E3E3E"/>
                          </a:solidFill>
                          <a:latin typeface="+mj-lt"/>
                        </a:rPr>
                        <a:t>37.2%</a:t>
                      </a:r>
                      <a:endParaRPr lang="en-US" sz="1200" dirty="0">
                        <a:latin typeface="+mj-lt"/>
                      </a:endParaRPr>
                    </a:p>
                  </a:txBody>
                  <a:tcPr/>
                </a:tc>
                <a:extLst>
                  <a:ext uri="{0D108BD9-81ED-4DB2-BD59-A6C34878D82A}">
                    <a16:rowId xmlns:a16="http://schemas.microsoft.com/office/drawing/2014/main" val="3649372276"/>
                  </a:ext>
                </a:extLst>
              </a:tr>
              <a:tr h="370840">
                <a:tc>
                  <a:txBody>
                    <a:bodyPr/>
                    <a:lstStyle/>
                    <a:p>
                      <a:r>
                        <a:rPr lang="en-US" sz="1200" b="0" u="none" strike="noStrike" baseline="0" dirty="0">
                          <a:solidFill>
                            <a:srgbClr val="3E3E3E"/>
                          </a:solidFill>
                          <a:latin typeface="+mj-lt"/>
                        </a:rPr>
                        <a:t>Pap Smear/Cervical cancer</a:t>
                      </a:r>
                      <a:endParaRPr lang="en-US" sz="1200" dirty="0">
                        <a:latin typeface="+mj-lt"/>
                      </a:endParaRPr>
                    </a:p>
                  </a:txBody>
                  <a:tcPr/>
                </a:tc>
                <a:tc>
                  <a:txBody>
                    <a:bodyPr/>
                    <a:lstStyle/>
                    <a:p>
                      <a:pPr algn="ctr"/>
                      <a:r>
                        <a:rPr lang="en-US" sz="1200" b="0" u="none" strike="noStrike" baseline="0" dirty="0">
                          <a:solidFill>
                            <a:srgbClr val="3E3E3E"/>
                          </a:solidFill>
                          <a:latin typeface="+mj-lt"/>
                        </a:rPr>
                        <a:t>23.3%</a:t>
                      </a:r>
                      <a:endParaRPr lang="en-US" sz="1200" dirty="0">
                        <a:latin typeface="+mj-lt"/>
                      </a:endParaRPr>
                    </a:p>
                  </a:txBody>
                  <a:tcPr/>
                </a:tc>
                <a:tc>
                  <a:txBody>
                    <a:bodyPr/>
                    <a:lstStyle/>
                    <a:p>
                      <a:pPr algn="ctr"/>
                      <a:r>
                        <a:rPr lang="en-US" sz="1200" b="0" u="none" strike="noStrike" baseline="0" dirty="0">
                          <a:solidFill>
                            <a:srgbClr val="3E3E3E"/>
                          </a:solidFill>
                          <a:latin typeface="+mj-lt"/>
                        </a:rPr>
                        <a:t>23.5%</a:t>
                      </a:r>
                      <a:endParaRPr lang="en-US" sz="1200" dirty="0">
                        <a:latin typeface="+mj-lt"/>
                      </a:endParaRPr>
                    </a:p>
                  </a:txBody>
                  <a:tcPr/>
                </a:tc>
                <a:tc>
                  <a:txBody>
                    <a:bodyPr/>
                    <a:lstStyle/>
                    <a:p>
                      <a:pPr algn="ctr"/>
                      <a:r>
                        <a:rPr lang="en-US" sz="1200" b="0" u="none" strike="noStrike" baseline="0" dirty="0">
                          <a:solidFill>
                            <a:srgbClr val="3E3E3E"/>
                          </a:solidFill>
                          <a:latin typeface="+mj-lt"/>
                        </a:rPr>
                        <a:t>21%</a:t>
                      </a:r>
                      <a:endParaRPr lang="en-US" sz="1200" dirty="0">
                        <a:latin typeface="+mj-lt"/>
                      </a:endParaRPr>
                    </a:p>
                  </a:txBody>
                  <a:tcPr/>
                </a:tc>
                <a:extLst>
                  <a:ext uri="{0D108BD9-81ED-4DB2-BD59-A6C34878D82A}">
                    <a16:rowId xmlns:a16="http://schemas.microsoft.com/office/drawing/2014/main" val="2375258099"/>
                  </a:ext>
                </a:extLst>
              </a:tr>
              <a:tr h="370840">
                <a:tc>
                  <a:txBody>
                    <a:bodyPr/>
                    <a:lstStyle/>
                    <a:p>
                      <a:r>
                        <a:rPr lang="en-US" sz="1200" b="0" u="none" strike="noStrike" baseline="0" dirty="0">
                          <a:solidFill>
                            <a:srgbClr val="3E3E3E"/>
                          </a:solidFill>
                          <a:latin typeface="+mj-lt"/>
                        </a:rPr>
                        <a:t>Colorectal cancer</a:t>
                      </a:r>
                      <a:endParaRPr lang="en-US" sz="1200" dirty="0">
                        <a:latin typeface="+mj-lt"/>
                      </a:endParaRPr>
                    </a:p>
                  </a:txBody>
                  <a:tcPr/>
                </a:tc>
                <a:tc>
                  <a:txBody>
                    <a:bodyPr/>
                    <a:lstStyle/>
                    <a:p>
                      <a:pPr algn="ctr"/>
                      <a:r>
                        <a:rPr lang="en-US" sz="1200" b="0" u="none" strike="noStrike" baseline="0" dirty="0">
                          <a:solidFill>
                            <a:srgbClr val="3E3E3E"/>
                          </a:solidFill>
                          <a:latin typeface="+mj-lt"/>
                        </a:rPr>
                        <a:t>14.1%</a:t>
                      </a:r>
                      <a:endParaRPr lang="en-US" sz="1200" dirty="0">
                        <a:latin typeface="+mj-lt"/>
                      </a:endParaRPr>
                    </a:p>
                  </a:txBody>
                  <a:tcPr/>
                </a:tc>
                <a:tc>
                  <a:txBody>
                    <a:bodyPr/>
                    <a:lstStyle/>
                    <a:p>
                      <a:pPr algn="ctr"/>
                      <a:r>
                        <a:rPr lang="en-US" sz="1200" b="0" u="none" strike="noStrike" baseline="0" dirty="0">
                          <a:solidFill>
                            <a:srgbClr val="3E3E3E"/>
                          </a:solidFill>
                          <a:latin typeface="+mj-lt"/>
                        </a:rPr>
                        <a:t>14.3%</a:t>
                      </a:r>
                      <a:endParaRPr lang="en-US" sz="1200" dirty="0">
                        <a:latin typeface="+mj-lt"/>
                      </a:endParaRPr>
                    </a:p>
                  </a:txBody>
                  <a:tcPr/>
                </a:tc>
                <a:tc>
                  <a:txBody>
                    <a:bodyPr/>
                    <a:lstStyle/>
                    <a:p>
                      <a:pPr algn="ctr"/>
                      <a:r>
                        <a:rPr lang="en-US" sz="1200" b="0" u="none" strike="noStrike" baseline="0" dirty="0">
                          <a:solidFill>
                            <a:srgbClr val="3E3E3E"/>
                          </a:solidFill>
                          <a:latin typeface="+mj-lt"/>
                        </a:rPr>
                        <a:t>12.1%</a:t>
                      </a:r>
                      <a:endParaRPr lang="en-US" sz="1200" dirty="0">
                        <a:latin typeface="+mj-lt"/>
                      </a:endParaRPr>
                    </a:p>
                  </a:txBody>
                  <a:tcPr/>
                </a:tc>
                <a:extLst>
                  <a:ext uri="{0D108BD9-81ED-4DB2-BD59-A6C34878D82A}">
                    <a16:rowId xmlns:a16="http://schemas.microsoft.com/office/drawing/2014/main" val="2252620143"/>
                  </a:ext>
                </a:extLst>
              </a:tr>
              <a:tr h="370840">
                <a:tc>
                  <a:txBody>
                    <a:bodyPr/>
                    <a:lstStyle/>
                    <a:p>
                      <a:r>
                        <a:rPr lang="en-US" sz="1200" b="0" u="none" strike="noStrike" baseline="0" dirty="0">
                          <a:solidFill>
                            <a:srgbClr val="3E3E3E"/>
                          </a:solidFill>
                          <a:latin typeface="+mj-lt"/>
                        </a:rPr>
                        <a:t>Adult preventive care visits age 20-64 years</a:t>
                      </a:r>
                      <a:endParaRPr lang="en-US" sz="1200" dirty="0">
                        <a:latin typeface="+mj-lt"/>
                      </a:endParaRPr>
                    </a:p>
                  </a:txBody>
                  <a:tcPr/>
                </a:tc>
                <a:tc>
                  <a:txBody>
                    <a:bodyPr/>
                    <a:lstStyle/>
                    <a:p>
                      <a:pPr algn="ctr"/>
                      <a:r>
                        <a:rPr lang="en-US" sz="1200" b="0" u="none" strike="noStrike" baseline="0" dirty="0">
                          <a:solidFill>
                            <a:srgbClr val="3E3E3E"/>
                          </a:solidFill>
                          <a:latin typeface="+mj-lt"/>
                        </a:rPr>
                        <a:t>33.8%</a:t>
                      </a:r>
                      <a:endParaRPr lang="en-US" sz="1200" dirty="0">
                        <a:latin typeface="+mj-lt"/>
                      </a:endParaRPr>
                    </a:p>
                  </a:txBody>
                  <a:tcPr/>
                </a:tc>
                <a:tc>
                  <a:txBody>
                    <a:bodyPr/>
                    <a:lstStyle/>
                    <a:p>
                      <a:pPr algn="ctr"/>
                      <a:r>
                        <a:rPr lang="en-US" sz="1200" b="0" u="none" strike="noStrike" baseline="0" dirty="0">
                          <a:solidFill>
                            <a:srgbClr val="3E3E3E"/>
                          </a:solidFill>
                          <a:latin typeface="+mj-lt"/>
                        </a:rPr>
                        <a:t>34.8%</a:t>
                      </a:r>
                      <a:endParaRPr lang="en-US" sz="1200" dirty="0">
                        <a:latin typeface="+mj-lt"/>
                      </a:endParaRPr>
                    </a:p>
                  </a:txBody>
                  <a:tcPr/>
                </a:tc>
                <a:tc>
                  <a:txBody>
                    <a:bodyPr/>
                    <a:lstStyle/>
                    <a:p>
                      <a:pPr algn="ctr"/>
                      <a:r>
                        <a:rPr lang="en-US" sz="1200" b="0" u="none" strike="noStrike" baseline="0" dirty="0">
                          <a:solidFill>
                            <a:srgbClr val="3E3E3E"/>
                          </a:solidFill>
                          <a:latin typeface="+mj-lt"/>
                        </a:rPr>
                        <a:t>30.8%</a:t>
                      </a:r>
                      <a:endParaRPr lang="en-US" sz="1200" dirty="0">
                        <a:latin typeface="+mj-lt"/>
                      </a:endParaRPr>
                    </a:p>
                  </a:txBody>
                  <a:tcPr/>
                </a:tc>
                <a:extLst>
                  <a:ext uri="{0D108BD9-81ED-4DB2-BD59-A6C34878D82A}">
                    <a16:rowId xmlns:a16="http://schemas.microsoft.com/office/drawing/2014/main" val="2707364479"/>
                  </a:ext>
                </a:extLst>
              </a:tr>
            </a:tbl>
          </a:graphicData>
        </a:graphic>
      </p:graphicFrame>
      <p:sp>
        <p:nvSpPr>
          <p:cNvPr id="2" name="Rectangle 1">
            <a:extLst>
              <a:ext uri="{FF2B5EF4-FFF2-40B4-BE49-F238E27FC236}">
                <a16:creationId xmlns:a16="http://schemas.microsoft.com/office/drawing/2014/main" id="{23B28DCF-05D3-9001-4B77-C4F123D2A98E}"/>
              </a:ext>
            </a:extLst>
          </p:cNvPr>
          <p:cNvSpPr/>
          <p:nvPr/>
        </p:nvSpPr>
        <p:spPr>
          <a:xfrm>
            <a:off x="0" y="482600"/>
            <a:ext cx="3965713" cy="74463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D51B31D6-9807-7D36-EAE8-CD92196B6516}"/>
              </a:ext>
            </a:extLst>
          </p:cNvPr>
          <p:cNvGraphicFramePr>
            <a:graphicFrameLocks noGrp="1"/>
          </p:cNvGraphicFramePr>
          <p:nvPr>
            <p:extLst>
              <p:ext uri="{D42A27DB-BD31-4B8C-83A1-F6EECF244321}">
                <p14:modId xmlns:p14="http://schemas.microsoft.com/office/powerpoint/2010/main" val="219337770"/>
              </p:ext>
            </p:extLst>
          </p:nvPr>
        </p:nvGraphicFramePr>
        <p:xfrm>
          <a:off x="2705867" y="1407601"/>
          <a:ext cx="3390133" cy="1828800"/>
        </p:xfrm>
        <a:graphic>
          <a:graphicData uri="http://schemas.openxmlformats.org/drawingml/2006/table">
            <a:tbl>
              <a:tblPr firstRow="1" bandRow="1">
                <a:tableStyleId>{85BE263C-DBD7-4A20-BB59-AAB30ACAA65A}</a:tableStyleId>
              </a:tblPr>
              <a:tblGrid>
                <a:gridCol w="473680">
                  <a:extLst>
                    <a:ext uri="{9D8B030D-6E8A-4147-A177-3AD203B41FA5}">
                      <a16:colId xmlns:a16="http://schemas.microsoft.com/office/drawing/2014/main" val="2985145965"/>
                    </a:ext>
                  </a:extLst>
                </a:gridCol>
                <a:gridCol w="2916453">
                  <a:extLst>
                    <a:ext uri="{9D8B030D-6E8A-4147-A177-3AD203B41FA5}">
                      <a16:colId xmlns:a16="http://schemas.microsoft.com/office/drawing/2014/main" val="1547928768"/>
                    </a:ext>
                  </a:extLst>
                </a:gridCol>
              </a:tblGrid>
              <a:tr h="283781">
                <a:tc gridSpan="2">
                  <a:txBody>
                    <a:bodyPr/>
                    <a:lstStyle/>
                    <a:p>
                      <a:r>
                        <a:rPr lang="en-US" sz="1400" dirty="0">
                          <a:latin typeface="Century Gothic" panose="020B0502020202020204" pitchFamily="34" charset="0"/>
                        </a:rPr>
                        <a:t>  Top 5 Completed Activities</a:t>
                      </a:r>
                    </a:p>
                  </a:txBody>
                  <a:tcPr anchor="ctr"/>
                </a:tc>
                <a:tc hMerge="1">
                  <a:txBody>
                    <a:bodyPr/>
                    <a:lstStyle/>
                    <a:p>
                      <a:endParaRPr dirty="0"/>
                    </a:p>
                  </a:txBody>
                  <a:tcPr anchor="ctr"/>
                </a:tc>
                <a:extLst>
                  <a:ext uri="{0D108BD9-81ED-4DB2-BD59-A6C34878D82A}">
                    <a16:rowId xmlns:a16="http://schemas.microsoft.com/office/drawing/2014/main" val="2043253009"/>
                  </a:ext>
                </a:extLst>
              </a:tr>
              <a:tr h="238904">
                <a:tc>
                  <a:txBody>
                    <a:bodyPr/>
                    <a:lstStyle/>
                    <a:p>
                      <a:pPr algn="r"/>
                      <a:r>
                        <a:rPr lang="en-US" sz="1400" b="0" dirty="0">
                          <a:latin typeface="Century Gothic" panose="020B0502020202020204" pitchFamily="34" charset="0"/>
                        </a:rPr>
                        <a:t>1.</a:t>
                      </a:r>
                    </a:p>
                  </a:txBody>
                  <a:tcPr/>
                </a:tc>
                <a:tc>
                  <a:txBody>
                    <a:bodyPr/>
                    <a:lstStyle/>
                    <a:p>
                      <a:r>
                        <a:rPr lang="en-US" sz="1400" b="0" dirty="0">
                          <a:latin typeface="Century Gothic" panose="020B0502020202020204" pitchFamily="34" charset="0"/>
                        </a:rPr>
                        <a:t>Take the Wellbeing Assessment</a:t>
                      </a:r>
                    </a:p>
                  </a:txBody>
                  <a:tcPr/>
                </a:tc>
                <a:extLst>
                  <a:ext uri="{0D108BD9-81ED-4DB2-BD59-A6C34878D82A}">
                    <a16:rowId xmlns:a16="http://schemas.microsoft.com/office/drawing/2014/main" val="494279469"/>
                  </a:ext>
                </a:extLst>
              </a:tr>
              <a:tr h="238904">
                <a:tc>
                  <a:txBody>
                    <a:bodyPr/>
                    <a:lstStyle/>
                    <a:p>
                      <a:pPr algn="r"/>
                      <a:r>
                        <a:rPr lang="en-US" sz="1400" dirty="0">
                          <a:latin typeface="Century Gothic" panose="020B0502020202020204" pitchFamily="34" charset="0"/>
                        </a:rPr>
                        <a:t>2.</a:t>
                      </a:r>
                    </a:p>
                  </a:txBody>
                  <a:tcPr/>
                </a:tc>
                <a:tc>
                  <a:txBody>
                    <a:bodyPr/>
                    <a:lstStyle/>
                    <a:p>
                      <a:r>
                        <a:rPr lang="en-US" sz="1400" dirty="0">
                          <a:latin typeface="Century Gothic" panose="020B0502020202020204" pitchFamily="34" charset="0"/>
                        </a:rPr>
                        <a:t>Get Moving at a Fitness Event</a:t>
                      </a:r>
                    </a:p>
                  </a:txBody>
                  <a:tcPr/>
                </a:tc>
                <a:extLst>
                  <a:ext uri="{0D108BD9-81ED-4DB2-BD59-A6C34878D82A}">
                    <a16:rowId xmlns:a16="http://schemas.microsoft.com/office/drawing/2014/main" val="2834966907"/>
                  </a:ext>
                </a:extLst>
              </a:tr>
              <a:tr h="238904">
                <a:tc>
                  <a:txBody>
                    <a:bodyPr/>
                    <a:lstStyle/>
                    <a:p>
                      <a:pPr algn="r"/>
                      <a:r>
                        <a:rPr lang="en-US" sz="1400" dirty="0">
                          <a:latin typeface="Century Gothic" panose="020B0502020202020204" pitchFamily="34" charset="0"/>
                        </a:rPr>
                        <a:t>3.</a:t>
                      </a:r>
                    </a:p>
                  </a:txBody>
                  <a:tcPr/>
                </a:tc>
                <a:tc>
                  <a:txBody>
                    <a:bodyPr/>
                    <a:lstStyle/>
                    <a:p>
                      <a:r>
                        <a:rPr lang="en-US" sz="1400" dirty="0">
                          <a:latin typeface="Century Gothic" panose="020B0502020202020204" pitchFamily="34" charset="0"/>
                        </a:rPr>
                        <a:t>Annual Physical Exam</a:t>
                      </a:r>
                    </a:p>
                  </a:txBody>
                  <a:tcPr/>
                </a:tc>
                <a:extLst>
                  <a:ext uri="{0D108BD9-81ED-4DB2-BD59-A6C34878D82A}">
                    <a16:rowId xmlns:a16="http://schemas.microsoft.com/office/drawing/2014/main" val="273250391"/>
                  </a:ext>
                </a:extLst>
              </a:tr>
              <a:tr h="238904">
                <a:tc>
                  <a:txBody>
                    <a:bodyPr/>
                    <a:lstStyle/>
                    <a:p>
                      <a:pPr algn="r"/>
                      <a:r>
                        <a:rPr lang="en-US" sz="1400" dirty="0">
                          <a:latin typeface="Century Gothic" panose="020B0502020202020204" pitchFamily="34" charset="0"/>
                        </a:rPr>
                        <a:t>4.</a:t>
                      </a:r>
                    </a:p>
                  </a:txBody>
                  <a:tcPr/>
                </a:tc>
                <a:tc>
                  <a:txBody>
                    <a:bodyPr/>
                    <a:lstStyle/>
                    <a:p>
                      <a:r>
                        <a:rPr lang="en-US" sz="1400" dirty="0">
                          <a:latin typeface="Century Gothic" panose="020B0502020202020204" pitchFamily="34" charset="0"/>
                        </a:rPr>
                        <a:t>Mammogram</a:t>
                      </a:r>
                    </a:p>
                  </a:txBody>
                  <a:tcPr/>
                </a:tc>
                <a:extLst>
                  <a:ext uri="{0D108BD9-81ED-4DB2-BD59-A6C34878D82A}">
                    <a16:rowId xmlns:a16="http://schemas.microsoft.com/office/drawing/2014/main" val="1999736043"/>
                  </a:ext>
                </a:extLst>
              </a:tr>
              <a:tr h="238904">
                <a:tc>
                  <a:txBody>
                    <a:bodyPr/>
                    <a:lstStyle/>
                    <a:p>
                      <a:pPr algn="r"/>
                      <a:r>
                        <a:rPr lang="en-US" sz="1400" dirty="0">
                          <a:latin typeface="Century Gothic" panose="020B0502020202020204" pitchFamily="34" charset="0"/>
                        </a:rPr>
                        <a:t>5.</a:t>
                      </a:r>
                    </a:p>
                  </a:txBody>
                  <a:tcPr/>
                </a:tc>
                <a:tc>
                  <a:txBody>
                    <a:bodyPr/>
                    <a:lstStyle/>
                    <a:p>
                      <a:r>
                        <a:rPr lang="en-US" sz="1400" dirty="0">
                          <a:latin typeface="Century Gothic" panose="020B0502020202020204" pitchFamily="34" charset="0"/>
                        </a:rPr>
                        <a:t>Well Woman Exam </a:t>
                      </a:r>
                    </a:p>
                  </a:txBody>
                  <a:tcPr/>
                </a:tc>
                <a:extLst>
                  <a:ext uri="{0D108BD9-81ED-4DB2-BD59-A6C34878D82A}">
                    <a16:rowId xmlns:a16="http://schemas.microsoft.com/office/drawing/2014/main" val="39413966"/>
                  </a:ext>
                </a:extLst>
              </a:tr>
            </a:tbl>
          </a:graphicData>
        </a:graphic>
      </p:graphicFrame>
      <p:sp>
        <p:nvSpPr>
          <p:cNvPr id="8" name="TextBox 7">
            <a:extLst>
              <a:ext uri="{FF2B5EF4-FFF2-40B4-BE49-F238E27FC236}">
                <a16:creationId xmlns:a16="http://schemas.microsoft.com/office/drawing/2014/main" id="{7618F05C-ACA4-D976-500D-ABF03BF45394}"/>
              </a:ext>
            </a:extLst>
          </p:cNvPr>
          <p:cNvSpPr txBox="1"/>
          <p:nvPr/>
        </p:nvSpPr>
        <p:spPr>
          <a:xfrm>
            <a:off x="-1284124" y="670250"/>
            <a:ext cx="5118367"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rPr>
              <a:t>Preventative Exams</a:t>
            </a:r>
          </a:p>
        </p:txBody>
      </p:sp>
      <p:sp>
        <p:nvSpPr>
          <p:cNvPr id="9" name="TextBox 8">
            <a:extLst>
              <a:ext uri="{FF2B5EF4-FFF2-40B4-BE49-F238E27FC236}">
                <a16:creationId xmlns:a16="http://schemas.microsoft.com/office/drawing/2014/main" id="{CDB16A6B-5610-49F8-0A87-4A457FB9531E}"/>
              </a:ext>
            </a:extLst>
          </p:cNvPr>
          <p:cNvSpPr txBox="1"/>
          <p:nvPr/>
        </p:nvSpPr>
        <p:spPr>
          <a:xfrm>
            <a:off x="2804834" y="5679517"/>
            <a:ext cx="4200938" cy="215444"/>
          </a:xfrm>
          <a:prstGeom prst="rect">
            <a:avLst/>
          </a:prstGeom>
          <a:noFill/>
        </p:spPr>
        <p:txBody>
          <a:bodyPr wrap="square">
            <a:spAutoFit/>
          </a:bodyPr>
          <a:lstStyle/>
          <a:p>
            <a:pPr marL="0" marR="0" lvl="0" indent="0" defTabSz="914423"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800" dirty="0"/>
              <a:t>Benchmark is Aetna commercial book of business</a:t>
            </a:r>
            <a:endParaRPr lang="en-US" sz="800" b="0" dirty="0">
              <a:effectLst/>
            </a:endParaRPr>
          </a:p>
        </p:txBody>
      </p:sp>
      <p:sp>
        <p:nvSpPr>
          <p:cNvPr id="10" name="TextBox 9">
            <a:extLst>
              <a:ext uri="{FF2B5EF4-FFF2-40B4-BE49-F238E27FC236}">
                <a16:creationId xmlns:a16="http://schemas.microsoft.com/office/drawing/2014/main" id="{6D03109E-B77C-4B91-E941-53340CF91ABB}"/>
              </a:ext>
            </a:extLst>
          </p:cNvPr>
          <p:cNvSpPr txBox="1"/>
          <p:nvPr/>
        </p:nvSpPr>
        <p:spPr>
          <a:xfrm>
            <a:off x="6428087" y="1369763"/>
            <a:ext cx="2961891" cy="1785104"/>
          </a:xfrm>
          <a:prstGeom prst="rect">
            <a:avLst/>
          </a:prstGeom>
          <a:noFill/>
        </p:spPr>
        <p:txBody>
          <a:bodyPr wrap="square" rtlCol="0">
            <a:spAutoFit/>
          </a:bodyPr>
          <a:lstStyle/>
          <a:p>
            <a:r>
              <a:rPr lang="en-US" sz="1100" dirty="0">
                <a:latin typeface="Century Gothic" panose="020B0502020202020204" pitchFamily="34" charset="0"/>
              </a:rPr>
              <a:t>Limeade awards points for the following preventative exams:</a:t>
            </a:r>
          </a:p>
          <a:p>
            <a:pPr marL="171450" indent="-171450">
              <a:buFont typeface="Arial" panose="020B0604020202020204" pitchFamily="34" charset="0"/>
              <a:buChar char="•"/>
            </a:pPr>
            <a:r>
              <a:rPr lang="en-US" sz="1100" dirty="0">
                <a:highlight>
                  <a:srgbClr val="FFFF00"/>
                </a:highlight>
                <a:latin typeface="Century Gothic" panose="020B0502020202020204" pitchFamily="34" charset="0"/>
              </a:rPr>
              <a:t>Annual Physical</a:t>
            </a:r>
          </a:p>
          <a:p>
            <a:pPr marL="171450" indent="-171450">
              <a:buFont typeface="Arial" panose="020B0604020202020204" pitchFamily="34" charset="0"/>
              <a:buChar char="•"/>
            </a:pPr>
            <a:r>
              <a:rPr lang="en-US" sz="1100" dirty="0">
                <a:highlight>
                  <a:srgbClr val="FFFF00"/>
                </a:highlight>
                <a:latin typeface="Century Gothic" panose="020B0502020202020204" pitchFamily="34" charset="0"/>
              </a:rPr>
              <a:t>Well Woman Exam</a:t>
            </a:r>
          </a:p>
          <a:p>
            <a:pPr marL="171450" indent="-171450">
              <a:buFont typeface="Arial" panose="020B0604020202020204" pitchFamily="34" charset="0"/>
              <a:buChar char="•"/>
            </a:pPr>
            <a:r>
              <a:rPr lang="en-US" sz="1100" dirty="0">
                <a:highlight>
                  <a:srgbClr val="FFFF00"/>
                </a:highlight>
                <a:latin typeface="Century Gothic" panose="020B0502020202020204" pitchFamily="34" charset="0"/>
              </a:rPr>
              <a:t>Mammogram</a:t>
            </a:r>
          </a:p>
          <a:p>
            <a:pPr marL="171450" indent="-171450">
              <a:buFont typeface="Arial" panose="020B0604020202020204" pitchFamily="34" charset="0"/>
              <a:buChar char="•"/>
            </a:pPr>
            <a:r>
              <a:rPr lang="en-US" sz="1100" dirty="0">
                <a:highlight>
                  <a:srgbClr val="FFFF00"/>
                </a:highlight>
                <a:latin typeface="Century Gothic" panose="020B0502020202020204" pitchFamily="34" charset="0"/>
              </a:rPr>
              <a:t>Colonoscopy</a:t>
            </a:r>
          </a:p>
          <a:p>
            <a:pPr marL="171450" indent="-171450">
              <a:buFont typeface="Arial" panose="020B0604020202020204" pitchFamily="34" charset="0"/>
              <a:buChar char="•"/>
            </a:pPr>
            <a:r>
              <a:rPr lang="en-US" sz="1100" dirty="0">
                <a:latin typeface="Century Gothic" panose="020B0502020202020204" pitchFamily="34" charset="0"/>
              </a:rPr>
              <a:t>Skin Cancer Screening</a:t>
            </a:r>
          </a:p>
          <a:p>
            <a:pPr marL="171450" indent="-171450">
              <a:buFont typeface="Arial" panose="020B0604020202020204" pitchFamily="34" charset="0"/>
              <a:buChar char="•"/>
            </a:pPr>
            <a:r>
              <a:rPr lang="en-US" sz="1100" dirty="0">
                <a:latin typeface="Century Gothic" panose="020B0502020202020204" pitchFamily="34" charset="0"/>
              </a:rPr>
              <a:t>Dental Exam/Cleaning</a:t>
            </a:r>
          </a:p>
          <a:p>
            <a:pPr marL="171450" indent="-171450">
              <a:buFont typeface="Arial" panose="020B0604020202020204" pitchFamily="34" charset="0"/>
              <a:buChar char="•"/>
            </a:pPr>
            <a:r>
              <a:rPr lang="en-US" sz="1100" dirty="0">
                <a:latin typeface="Century Gothic" panose="020B0502020202020204" pitchFamily="34" charset="0"/>
              </a:rPr>
              <a:t>Vision Exam</a:t>
            </a:r>
          </a:p>
          <a:p>
            <a:pPr marL="171450" indent="-171450">
              <a:buFont typeface="Arial" panose="020B0604020202020204" pitchFamily="34" charset="0"/>
              <a:buChar char="•"/>
            </a:pPr>
            <a:r>
              <a:rPr lang="en-US" sz="1100" dirty="0">
                <a:latin typeface="Century Gothic" panose="020B0502020202020204" pitchFamily="34" charset="0"/>
              </a:rPr>
              <a:t>Flu/Covid Vaccine</a:t>
            </a:r>
          </a:p>
        </p:txBody>
      </p:sp>
      <p:pic>
        <p:nvPicPr>
          <p:cNvPr id="11" name="Picture 10" descr="A logo with a black background&#10;&#10;AI-generated content may be incorrect.">
            <a:extLst>
              <a:ext uri="{FF2B5EF4-FFF2-40B4-BE49-F238E27FC236}">
                <a16:creationId xmlns:a16="http://schemas.microsoft.com/office/drawing/2014/main" id="{EBDB0E19-9ED1-8981-C1F9-ACC7A7304ED1}"/>
              </a:ext>
            </a:extLst>
          </p:cNvPr>
          <p:cNvPicPr>
            <a:picLocks noChangeAspect="1"/>
          </p:cNvPicPr>
          <p:nvPr/>
        </p:nvPicPr>
        <p:blipFill>
          <a:blip r:embed="rId2"/>
          <a:stretch>
            <a:fillRect/>
          </a:stretch>
        </p:blipFill>
        <p:spPr>
          <a:xfrm>
            <a:off x="8320036" y="351404"/>
            <a:ext cx="3503316" cy="875829"/>
          </a:xfrm>
          <a:prstGeom prst="rect">
            <a:avLst/>
          </a:prstGeom>
        </p:spPr>
      </p:pic>
      <p:sp>
        <p:nvSpPr>
          <p:cNvPr id="12" name="Rectangle 11">
            <a:extLst>
              <a:ext uri="{FF2B5EF4-FFF2-40B4-BE49-F238E27FC236}">
                <a16:creationId xmlns:a16="http://schemas.microsoft.com/office/drawing/2014/main" id="{472E250A-9D8E-E870-A11B-0ED683D61BA1}"/>
              </a:ext>
            </a:extLst>
          </p:cNvPr>
          <p:cNvSpPr/>
          <p:nvPr/>
        </p:nvSpPr>
        <p:spPr>
          <a:xfrm>
            <a:off x="-280086" y="6375400"/>
            <a:ext cx="12896335" cy="5608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588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07DC3-6D17-4528-8C8A-909373A639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F9C0E9-0CD9-417D-9852-7831FAD82482}"/>
              </a:ext>
            </a:extLst>
          </p:cNvPr>
          <p:cNvSpPr>
            <a:spLocks noGrp="1"/>
          </p:cNvSpPr>
          <p:nvPr>
            <p:ph idx="1"/>
          </p:nvPr>
        </p:nvSpPr>
        <p:spPr/>
        <p:txBody>
          <a:bodyPr/>
          <a:lstStyle/>
          <a:p>
            <a:endParaRPr lang="en-US"/>
          </a:p>
        </p:txBody>
      </p:sp>
      <p:pic>
        <p:nvPicPr>
          <p:cNvPr id="4" name="Picture 2" descr="The Power of Why: How Asking the Right Questions Can Change the Future –  Feb 2021 – Pensights | Performance Excellence Network">
            <a:extLst>
              <a:ext uri="{FF2B5EF4-FFF2-40B4-BE49-F238E27FC236}">
                <a16:creationId xmlns:a16="http://schemas.microsoft.com/office/drawing/2014/main" id="{2718187F-2B68-4346-B2B1-3391BD9DD8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0" b="1194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810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0D50A1-CB85-4922-B7C3-C5274B9E7B37}"/>
              </a:ext>
            </a:extLst>
          </p:cNvPr>
          <p:cNvPicPr>
            <a:picLocks noChangeAspect="1"/>
          </p:cNvPicPr>
          <p:nvPr/>
        </p:nvPicPr>
        <p:blipFill>
          <a:blip r:embed="rId2"/>
          <a:stretch>
            <a:fillRect/>
          </a:stretch>
        </p:blipFill>
        <p:spPr>
          <a:xfrm>
            <a:off x="788396" y="2424601"/>
            <a:ext cx="5307604" cy="3197830"/>
          </a:xfrm>
          <a:prstGeom prst="rect">
            <a:avLst/>
          </a:prstGeom>
        </p:spPr>
      </p:pic>
      <p:pic>
        <p:nvPicPr>
          <p:cNvPr id="5" name="Content Placeholder 4">
            <a:extLst>
              <a:ext uri="{FF2B5EF4-FFF2-40B4-BE49-F238E27FC236}">
                <a16:creationId xmlns:a16="http://schemas.microsoft.com/office/drawing/2014/main" id="{1BB6B0D0-6985-42B5-9B7F-164A9B698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96" y="948949"/>
            <a:ext cx="4652557" cy="1163139"/>
          </a:xfrm>
          <a:prstGeom prst="rect">
            <a:avLst/>
          </a:prstGeom>
        </p:spPr>
      </p:pic>
      <p:pic>
        <p:nvPicPr>
          <p:cNvPr id="7" name="Picture 6">
            <a:extLst>
              <a:ext uri="{FF2B5EF4-FFF2-40B4-BE49-F238E27FC236}">
                <a16:creationId xmlns:a16="http://schemas.microsoft.com/office/drawing/2014/main" id="{89AA7D13-4B36-4C89-A636-1B61F927331A}"/>
              </a:ext>
            </a:extLst>
          </p:cNvPr>
          <p:cNvPicPr>
            <a:picLocks noChangeAspect="1"/>
          </p:cNvPicPr>
          <p:nvPr/>
        </p:nvPicPr>
        <p:blipFill>
          <a:blip r:embed="rId4"/>
          <a:stretch>
            <a:fillRect/>
          </a:stretch>
        </p:blipFill>
        <p:spPr>
          <a:xfrm>
            <a:off x="7013298" y="776311"/>
            <a:ext cx="2736238" cy="5445251"/>
          </a:xfrm>
          <a:prstGeom prst="rect">
            <a:avLst/>
          </a:prstGeom>
        </p:spPr>
      </p:pic>
      <p:sp>
        <p:nvSpPr>
          <p:cNvPr id="3" name="TextBox 2">
            <a:extLst>
              <a:ext uri="{FF2B5EF4-FFF2-40B4-BE49-F238E27FC236}">
                <a16:creationId xmlns:a16="http://schemas.microsoft.com/office/drawing/2014/main" id="{CD136626-8565-4F12-F725-E716D2354167}"/>
              </a:ext>
            </a:extLst>
          </p:cNvPr>
          <p:cNvSpPr txBox="1"/>
          <p:nvPr/>
        </p:nvSpPr>
        <p:spPr>
          <a:xfrm>
            <a:off x="851618" y="1917448"/>
            <a:ext cx="6098458" cy="369332"/>
          </a:xfrm>
          <a:prstGeom prst="rect">
            <a:avLst/>
          </a:prstGeom>
          <a:noFill/>
        </p:spPr>
        <p:txBody>
          <a:bodyPr wrap="square">
            <a:spAutoFit/>
          </a:bodyPr>
          <a:lstStyle/>
          <a:p>
            <a:pPr defTabSz="731520">
              <a:spcAft>
                <a:spcPts val="600"/>
              </a:spcAft>
            </a:pPr>
            <a:r>
              <a:rPr lang="en-US" sz="1800" kern="1200" dirty="0">
                <a:solidFill>
                  <a:schemeClr val="tx1"/>
                </a:solidFill>
                <a:latin typeface="Century Gothic" panose="020B0502020202020204" pitchFamily="34" charset="0"/>
              </a:rPr>
              <a:t>March 1, 2025-February 17, 2026</a:t>
            </a:r>
          </a:p>
        </p:txBody>
      </p:sp>
      <p:sp>
        <p:nvSpPr>
          <p:cNvPr id="2" name="TextBox 1">
            <a:extLst>
              <a:ext uri="{FF2B5EF4-FFF2-40B4-BE49-F238E27FC236}">
                <a16:creationId xmlns:a16="http://schemas.microsoft.com/office/drawing/2014/main" id="{115B8817-16AC-B6AF-F95B-FAD55D758930}"/>
              </a:ext>
            </a:extLst>
          </p:cNvPr>
          <p:cNvSpPr txBox="1"/>
          <p:nvPr/>
        </p:nvSpPr>
        <p:spPr>
          <a:xfrm>
            <a:off x="482985" y="267105"/>
            <a:ext cx="6835723" cy="369332"/>
          </a:xfrm>
          <a:prstGeom prst="rect">
            <a:avLst/>
          </a:prstGeom>
          <a:noFill/>
        </p:spPr>
        <p:txBody>
          <a:bodyPr wrap="square">
            <a:spAutoFit/>
          </a:bodyPr>
          <a:lstStyle/>
          <a:p>
            <a:pPr defTabSz="731520">
              <a:spcAft>
                <a:spcPts val="600"/>
              </a:spcAft>
            </a:pPr>
            <a:r>
              <a:rPr lang="en-US" sz="1800" kern="1200" dirty="0">
                <a:solidFill>
                  <a:schemeClr val="tx1"/>
                </a:solidFill>
                <a:latin typeface="Century Gothic" panose="020B0502020202020204" pitchFamily="34" charset="0"/>
              </a:rPr>
              <a:t>Contact the Wellness Team for an on-site presentation!</a:t>
            </a:r>
          </a:p>
        </p:txBody>
      </p:sp>
    </p:spTree>
    <p:extLst>
      <p:ext uri="{BB962C8B-B14F-4D97-AF65-F5344CB8AC3E}">
        <p14:creationId xmlns:p14="http://schemas.microsoft.com/office/powerpoint/2010/main" val="3681645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1BB6B0D0-6985-42B5-9B7F-164A9B6981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4926" y="876416"/>
            <a:ext cx="7796786" cy="1949196"/>
          </a:xfrm>
          <a:prstGeom prst="rect">
            <a:avLst/>
          </a:prstGeom>
        </p:spPr>
      </p:pic>
      <p:sp>
        <p:nvSpPr>
          <p:cNvPr id="10" name="TextBox 9">
            <a:extLst>
              <a:ext uri="{FF2B5EF4-FFF2-40B4-BE49-F238E27FC236}">
                <a16:creationId xmlns:a16="http://schemas.microsoft.com/office/drawing/2014/main" id="{FEFFE483-D8B7-4FC1-AD70-131AA6A3A748}"/>
              </a:ext>
            </a:extLst>
          </p:cNvPr>
          <p:cNvSpPr txBox="1"/>
          <p:nvPr/>
        </p:nvSpPr>
        <p:spPr>
          <a:xfrm>
            <a:off x="2530288" y="3429000"/>
            <a:ext cx="7131424" cy="3260665"/>
          </a:xfrm>
          <a:prstGeom prst="rect">
            <a:avLst/>
          </a:prstGeom>
        </p:spPr>
        <p:txBody>
          <a:bodyPr vert="horz" lIns="91440" tIns="45720" rIns="91440" bIns="45720" rtlCol="0" anchor="ctr">
            <a:normAutofit fontScale="92500" lnSpcReduction="10000"/>
          </a:bodyPr>
          <a:lstStyle/>
          <a:p>
            <a:pPr indent="-228600">
              <a:lnSpc>
                <a:spcPct val="90000"/>
              </a:lnSpc>
              <a:buFont typeface="Arial" panose="020B0604020202020204" pitchFamily="34" charset="0"/>
              <a:buChar char="•"/>
            </a:pPr>
            <a:r>
              <a:rPr lang="en-US" sz="2100" b="1" dirty="0">
                <a:latin typeface="Century Gothic" panose="020B0502020202020204" pitchFamily="34" charset="0"/>
              </a:rPr>
              <a:t>Who’s Eligible?</a:t>
            </a:r>
          </a:p>
          <a:p>
            <a:pPr marL="342900" lvl="0" indent="-228600">
              <a:lnSpc>
                <a:spcPct val="90000"/>
              </a:lnSpc>
              <a:spcBef>
                <a:spcPts val="1000"/>
              </a:spcBef>
              <a:buClr>
                <a:srgbClr val="58BE57"/>
              </a:buClr>
              <a:buSzPct val="80000"/>
              <a:buFont typeface="Arial" panose="020B0604020202020204" pitchFamily="34" charset="0"/>
              <a:buChar char="•"/>
            </a:pPr>
            <a:r>
              <a:rPr lang="en-US" sz="2100" dirty="0">
                <a:latin typeface="Century Gothic" panose="020B0502020202020204" pitchFamily="34" charset="0"/>
              </a:rPr>
              <a:t>All employees with Aetna Medical Insurance through PCS</a:t>
            </a:r>
          </a:p>
          <a:p>
            <a:pPr marL="342900" lvl="0" indent="-228600">
              <a:lnSpc>
                <a:spcPct val="90000"/>
              </a:lnSpc>
              <a:spcBef>
                <a:spcPts val="1000"/>
              </a:spcBef>
              <a:buClr>
                <a:srgbClr val="58BE57"/>
              </a:buClr>
              <a:buSzPct val="80000"/>
              <a:buFont typeface="Arial" panose="020B0604020202020204" pitchFamily="34" charset="0"/>
              <a:buChar char="•"/>
            </a:pPr>
            <a:r>
              <a:rPr lang="en-US" sz="2100" dirty="0">
                <a:latin typeface="Century Gothic" panose="020B0502020202020204" pitchFamily="34" charset="0"/>
              </a:rPr>
              <a:t>Dependent Spouses (under the medical insurance)</a:t>
            </a:r>
          </a:p>
          <a:p>
            <a:pPr marL="342900" lvl="0" indent="-228600">
              <a:lnSpc>
                <a:spcPct val="90000"/>
              </a:lnSpc>
              <a:spcBef>
                <a:spcPts val="1000"/>
              </a:spcBef>
              <a:buClr>
                <a:srgbClr val="58BE57"/>
              </a:buClr>
              <a:buSzPct val="80000"/>
              <a:buFont typeface="Arial" panose="020B0604020202020204" pitchFamily="34" charset="0"/>
              <a:buChar char="•"/>
            </a:pPr>
            <a:r>
              <a:rPr lang="en-US" sz="2100" dirty="0">
                <a:latin typeface="Century Gothic" panose="020B0502020202020204" pitchFamily="34" charset="0"/>
              </a:rPr>
              <a:t>Retirees with Aetna medical insurance through PCS</a:t>
            </a:r>
          </a:p>
          <a:p>
            <a:pPr marL="342900" lvl="0" indent="-228600">
              <a:lnSpc>
                <a:spcPct val="90000"/>
              </a:lnSpc>
              <a:spcBef>
                <a:spcPts val="1000"/>
              </a:spcBef>
              <a:buClr>
                <a:srgbClr val="58BE57"/>
              </a:buClr>
              <a:buSzPct val="80000"/>
              <a:buFont typeface="Arial" panose="020B0604020202020204" pitchFamily="34" charset="0"/>
              <a:buChar char="•"/>
            </a:pPr>
            <a:r>
              <a:rPr lang="en-US" sz="2100" dirty="0">
                <a:latin typeface="Century Gothic" panose="020B0502020202020204" pitchFamily="34" charset="0"/>
              </a:rPr>
              <a:t>Dependent Spouses of Retirees (under the medical insurance)</a:t>
            </a:r>
          </a:p>
          <a:p>
            <a:pPr lvl="0">
              <a:lnSpc>
                <a:spcPct val="90000"/>
              </a:lnSpc>
              <a:spcBef>
                <a:spcPts val="1000"/>
              </a:spcBef>
              <a:buClr>
                <a:srgbClr val="58BE57"/>
              </a:buClr>
              <a:buSzPct val="80000"/>
            </a:pPr>
            <a:r>
              <a:rPr lang="en-US" sz="2100" dirty="0">
                <a:latin typeface="Century Gothic" panose="020B0502020202020204" pitchFamily="34" charset="0"/>
              </a:rPr>
              <a:t>All Wellness Champions regardless of insurance coverage will have access! Champions without the health insurance through PCS will not be eligible for incentives.</a:t>
            </a:r>
          </a:p>
          <a:p>
            <a:pPr indent="-228600">
              <a:lnSpc>
                <a:spcPct val="90000"/>
              </a:lnSpc>
              <a:buFont typeface="Arial" panose="020B0604020202020204" pitchFamily="34" charset="0"/>
              <a:buChar char="•"/>
            </a:pPr>
            <a:endParaRPr lang="en-US" sz="1100" b="1" dirty="0"/>
          </a:p>
        </p:txBody>
      </p:sp>
    </p:spTree>
    <p:extLst>
      <p:ext uri="{BB962C8B-B14F-4D97-AF65-F5344CB8AC3E}">
        <p14:creationId xmlns:p14="http://schemas.microsoft.com/office/powerpoint/2010/main" val="1650985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B6B0D0-6985-42B5-9B7F-164A9B6981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9122" y="306387"/>
            <a:ext cx="6943725" cy="1735932"/>
          </a:xfrm>
        </p:spPr>
      </p:pic>
      <p:graphicFrame>
        <p:nvGraphicFramePr>
          <p:cNvPr id="6" name="Table 5">
            <a:extLst>
              <a:ext uri="{FF2B5EF4-FFF2-40B4-BE49-F238E27FC236}">
                <a16:creationId xmlns:a16="http://schemas.microsoft.com/office/drawing/2014/main" id="{69A1D8A6-ABC9-4005-B561-C06D00C70A62}"/>
              </a:ext>
            </a:extLst>
          </p:cNvPr>
          <p:cNvGraphicFramePr>
            <a:graphicFrameLocks noGrp="1"/>
          </p:cNvGraphicFramePr>
          <p:nvPr>
            <p:extLst>
              <p:ext uri="{D42A27DB-BD31-4B8C-83A1-F6EECF244321}">
                <p14:modId xmlns:p14="http://schemas.microsoft.com/office/powerpoint/2010/main" val="391544498"/>
              </p:ext>
            </p:extLst>
          </p:nvPr>
        </p:nvGraphicFramePr>
        <p:xfrm>
          <a:off x="1641877" y="2175916"/>
          <a:ext cx="8367624" cy="3633935"/>
        </p:xfrm>
        <a:graphic>
          <a:graphicData uri="http://schemas.openxmlformats.org/drawingml/2006/table">
            <a:tbl>
              <a:tblPr firstRow="1" bandRow="1">
                <a:tableStyleId>{72833802-FEF1-4C79-8D5D-14CF1EAF98D9}</a:tableStyleId>
              </a:tblPr>
              <a:tblGrid>
                <a:gridCol w="857292">
                  <a:extLst>
                    <a:ext uri="{9D8B030D-6E8A-4147-A177-3AD203B41FA5}">
                      <a16:colId xmlns:a16="http://schemas.microsoft.com/office/drawing/2014/main" val="1534865833"/>
                    </a:ext>
                  </a:extLst>
                </a:gridCol>
                <a:gridCol w="1251224">
                  <a:extLst>
                    <a:ext uri="{9D8B030D-6E8A-4147-A177-3AD203B41FA5}">
                      <a16:colId xmlns:a16="http://schemas.microsoft.com/office/drawing/2014/main" val="231244223"/>
                    </a:ext>
                  </a:extLst>
                </a:gridCol>
                <a:gridCol w="3129554">
                  <a:extLst>
                    <a:ext uri="{9D8B030D-6E8A-4147-A177-3AD203B41FA5}">
                      <a16:colId xmlns:a16="http://schemas.microsoft.com/office/drawing/2014/main" val="2632073248"/>
                    </a:ext>
                  </a:extLst>
                </a:gridCol>
                <a:gridCol w="3129554">
                  <a:extLst>
                    <a:ext uri="{9D8B030D-6E8A-4147-A177-3AD203B41FA5}">
                      <a16:colId xmlns:a16="http://schemas.microsoft.com/office/drawing/2014/main" val="3011710205"/>
                    </a:ext>
                  </a:extLst>
                </a:gridCol>
              </a:tblGrid>
              <a:tr h="447484">
                <a:tc>
                  <a:txBody>
                    <a:bodyPr/>
                    <a:lstStyle/>
                    <a:p>
                      <a:pPr marR="0" algn="ctr" rtl="0" fontAlgn="base">
                        <a:spcBef>
                          <a:spcPts val="0"/>
                        </a:spcBef>
                        <a:spcAft>
                          <a:spcPts val="0"/>
                        </a:spcAft>
                      </a:pPr>
                      <a:r>
                        <a:rPr lang="en-US" sz="1600" dirty="0">
                          <a:effectLst/>
                          <a:latin typeface="Century Gothic" panose="020B0502020202020204" pitchFamily="34" charset="0"/>
                        </a:rPr>
                        <a:t>LEVEL​</a:t>
                      </a:r>
                      <a:endParaRPr lang="en-US" sz="1600" b="1" dirty="0">
                        <a:solidFill>
                          <a:schemeClr val="bg1"/>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8BE57"/>
                    </a:solidFill>
                  </a:tcPr>
                </a:tc>
                <a:tc>
                  <a:txBody>
                    <a:bodyPr/>
                    <a:lstStyle/>
                    <a:p>
                      <a:pPr marR="0" algn="ctr" rtl="0" fontAlgn="base">
                        <a:spcBef>
                          <a:spcPts val="0"/>
                        </a:spcBef>
                        <a:spcAft>
                          <a:spcPts val="0"/>
                        </a:spcAft>
                      </a:pPr>
                      <a:r>
                        <a:rPr lang="en-US" sz="1600" dirty="0">
                          <a:effectLst/>
                          <a:latin typeface="Century Gothic" panose="020B0502020202020204" pitchFamily="34" charset="0"/>
                        </a:rPr>
                        <a:t>POINTS​</a:t>
                      </a:r>
                      <a:endParaRPr lang="en-US" sz="1600" b="1" dirty="0">
                        <a:solidFill>
                          <a:schemeClr val="bg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8BE57"/>
                    </a:solidFill>
                  </a:tcPr>
                </a:tc>
                <a:tc>
                  <a:txBody>
                    <a:bodyPr/>
                    <a:lstStyle/>
                    <a:p>
                      <a:pPr lvl="0" algn="ctr">
                        <a:spcBef>
                          <a:spcPts val="0"/>
                        </a:spcBef>
                        <a:spcAft>
                          <a:spcPts val="0"/>
                        </a:spcAft>
                        <a:buNone/>
                      </a:pPr>
                      <a:r>
                        <a:rPr lang="en-US" sz="1600" dirty="0">
                          <a:effectLst/>
                          <a:latin typeface="Century Gothic" panose="020B0502020202020204" pitchFamily="34" charset="0"/>
                        </a:rPr>
                        <a:t>Employee Reward</a:t>
                      </a:r>
                      <a:endParaRPr lang="en-US" sz="1600" b="1" dirty="0">
                        <a:solidFill>
                          <a:schemeClr val="bg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8BE57"/>
                    </a:solidFill>
                  </a:tcPr>
                </a:tc>
                <a:tc>
                  <a:txBody>
                    <a:bodyPr/>
                    <a:lstStyle/>
                    <a:p>
                      <a:pPr lvl="0" algn="ctr">
                        <a:spcBef>
                          <a:spcPts val="0"/>
                        </a:spcBef>
                        <a:spcAft>
                          <a:spcPts val="0"/>
                        </a:spcAft>
                        <a:buNone/>
                      </a:pPr>
                      <a:r>
                        <a:rPr lang="en-US" sz="1600" dirty="0">
                          <a:effectLst/>
                          <a:latin typeface="Century Gothic" panose="020B0502020202020204" pitchFamily="34" charset="0"/>
                        </a:rPr>
                        <a:t>Spouse &amp; Retiree Reward</a:t>
                      </a:r>
                    </a:p>
                    <a:p>
                      <a:pPr lvl="0" algn="ctr">
                        <a:spcBef>
                          <a:spcPts val="0"/>
                        </a:spcBef>
                        <a:spcAft>
                          <a:spcPts val="0"/>
                        </a:spcAft>
                        <a:buNone/>
                      </a:pPr>
                      <a:r>
                        <a:rPr lang="en-US" sz="1600" dirty="0">
                          <a:effectLst/>
                          <a:latin typeface="Century Gothic" panose="020B0502020202020204" pitchFamily="34" charset="0"/>
                        </a:rPr>
                        <a:t>Including 2 Board Spouse</a:t>
                      </a:r>
                      <a:endParaRPr lang="en-US" sz="1600" b="0" dirty="0">
                        <a:solidFill>
                          <a:schemeClr val="bg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8BE57"/>
                    </a:solidFill>
                  </a:tcPr>
                </a:tc>
                <a:extLst>
                  <a:ext uri="{0D108BD9-81ED-4DB2-BD59-A6C34878D82A}">
                    <a16:rowId xmlns:a16="http://schemas.microsoft.com/office/drawing/2014/main" val="1528628276"/>
                  </a:ext>
                </a:extLst>
              </a:tr>
              <a:tr h="458657">
                <a:tc>
                  <a:txBody>
                    <a:bodyPr/>
                    <a:lstStyle/>
                    <a:p>
                      <a:pPr marR="0" lvl="0" algn="ctr">
                        <a:spcBef>
                          <a:spcPts val="0"/>
                        </a:spcBef>
                        <a:spcAft>
                          <a:spcPts val="0"/>
                        </a:spcAft>
                        <a:buNone/>
                      </a:pPr>
                      <a:r>
                        <a:rPr lang="en-US" sz="1600" dirty="0">
                          <a:solidFill>
                            <a:schemeClr val="tx1"/>
                          </a:solidFill>
                          <a:effectLst/>
                          <a:latin typeface="Century Gothic" panose="020B0502020202020204" pitchFamily="34" charset="0"/>
                        </a:rPr>
                        <a:t>1</a:t>
                      </a:r>
                      <a:endParaRPr lang="en-US" sz="1600" b="1" dirty="0">
                        <a:solidFill>
                          <a:schemeClr val="tx1"/>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marR="0" lvl="0" algn="ctr">
                        <a:spcBef>
                          <a:spcPts val="0"/>
                        </a:spcBef>
                        <a:spcAft>
                          <a:spcPts val="0"/>
                        </a:spcAft>
                        <a:buNone/>
                      </a:pPr>
                      <a:r>
                        <a:rPr lang="en-US" sz="1600" dirty="0">
                          <a:solidFill>
                            <a:schemeClr val="tx1"/>
                          </a:solidFill>
                          <a:effectLst/>
                          <a:latin typeface="Century Gothic" panose="020B0502020202020204" pitchFamily="34" charset="0"/>
                        </a:rPr>
                        <a:t>1,000 *</a:t>
                      </a:r>
                      <a:endParaRPr lang="en-US" sz="1600" b="1"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Century Gothic" panose="020B0502020202020204" pitchFamily="34" charset="0"/>
                        </a:rPr>
                        <a:t>$20 TANGO gift card</a:t>
                      </a:r>
                      <a:endParaRPr lang="en-US" sz="1600" b="0"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Century Gothic" panose="020B0502020202020204" pitchFamily="34" charset="0"/>
                        </a:rPr>
                        <a:t>$20 TANGO gift card</a:t>
                      </a:r>
                      <a:endParaRPr lang="en-US" sz="1600" b="0"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24126245"/>
                  </a:ext>
                </a:extLst>
              </a:tr>
              <a:tr h="671226">
                <a:tc>
                  <a:txBody>
                    <a:bodyPr/>
                    <a:lstStyle/>
                    <a:p>
                      <a:pPr marR="0" lvl="0" algn="ctr">
                        <a:spcBef>
                          <a:spcPts val="0"/>
                        </a:spcBef>
                        <a:spcAft>
                          <a:spcPts val="0"/>
                        </a:spcAft>
                        <a:buNone/>
                      </a:pPr>
                      <a:r>
                        <a:rPr lang="en-US" sz="1600" dirty="0">
                          <a:solidFill>
                            <a:schemeClr val="tx1"/>
                          </a:solidFill>
                          <a:effectLst/>
                          <a:latin typeface="Century Gothic" panose="020B0502020202020204" pitchFamily="34" charset="0"/>
                        </a:rPr>
                        <a:t>2</a:t>
                      </a:r>
                      <a:endParaRPr lang="en-US" sz="1600" b="1" dirty="0">
                        <a:solidFill>
                          <a:schemeClr val="tx1"/>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marR="0" lvl="0" algn="ctr">
                        <a:spcBef>
                          <a:spcPts val="0"/>
                        </a:spcBef>
                        <a:spcAft>
                          <a:spcPts val="0"/>
                        </a:spcAft>
                        <a:buNone/>
                      </a:pPr>
                      <a:r>
                        <a:rPr lang="en-US" sz="1600" dirty="0">
                          <a:solidFill>
                            <a:schemeClr val="tx1"/>
                          </a:solidFill>
                          <a:effectLst/>
                          <a:latin typeface="Century Gothic" panose="020B0502020202020204" pitchFamily="34" charset="0"/>
                        </a:rPr>
                        <a:t>2,000​</a:t>
                      </a:r>
                      <a:endParaRPr lang="en-US" sz="1600" b="1"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lang="en-US" sz="1600" dirty="0">
                        <a:solidFill>
                          <a:schemeClr val="tx1"/>
                        </a:solidFill>
                        <a:effectLst/>
                        <a:latin typeface="Century Gothic" panose="020B0502020202020204" pitchFamily="34" charset="0"/>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Century Gothic" panose="020B0502020202020204" pitchFamily="34" charset="0"/>
                        </a:rPr>
                        <a:t>$50 TANGO gift card</a:t>
                      </a:r>
                    </a:p>
                    <a:p>
                      <a:pPr marL="0" marR="0" lvl="0" indent="0" algn="ctr" defTabSz="914423" rtl="0" eaLnBrk="1" fontAlgn="auto" latinLnBrk="0" hangingPunct="1">
                        <a:lnSpc>
                          <a:spcPct val="100000"/>
                        </a:lnSpc>
                        <a:spcBef>
                          <a:spcPts val="0"/>
                        </a:spcBef>
                        <a:spcAft>
                          <a:spcPts val="0"/>
                        </a:spcAft>
                        <a:buClrTx/>
                        <a:buSzTx/>
                        <a:buFontTx/>
                        <a:buNone/>
                        <a:tabLst/>
                        <a:defRPr/>
                      </a:pPr>
                      <a:endParaRPr lang="en-US" sz="1600" b="0"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Century Gothic" panose="020B0502020202020204" pitchFamily="34" charset="0"/>
                        </a:rPr>
                        <a:t>$20 TANGO gift card</a:t>
                      </a:r>
                      <a:endParaRPr lang="en-US" sz="1600" b="0"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86462742"/>
                  </a:ext>
                </a:extLst>
              </a:tr>
              <a:tr h="635284">
                <a:tc>
                  <a:txBody>
                    <a:bodyPr/>
                    <a:lstStyle/>
                    <a:p>
                      <a:pPr marR="0" algn="ctr" rtl="0" fontAlgn="base">
                        <a:spcBef>
                          <a:spcPts val="0"/>
                        </a:spcBef>
                        <a:spcAft>
                          <a:spcPts val="0"/>
                        </a:spcAft>
                      </a:pPr>
                      <a:r>
                        <a:rPr lang="en-US" sz="1600" dirty="0">
                          <a:solidFill>
                            <a:schemeClr val="tx1"/>
                          </a:solidFill>
                          <a:effectLst/>
                          <a:latin typeface="Century Gothic" panose="020B0502020202020204" pitchFamily="34" charset="0"/>
                        </a:rPr>
                        <a:t>3</a:t>
                      </a:r>
                      <a:endParaRPr lang="en-US" sz="1600" b="1" dirty="0">
                        <a:solidFill>
                          <a:schemeClr val="tx1"/>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marR="0" algn="ctr" rtl="0" fontAlgn="base">
                        <a:spcBef>
                          <a:spcPts val="0"/>
                        </a:spcBef>
                        <a:spcAft>
                          <a:spcPts val="0"/>
                        </a:spcAft>
                      </a:pPr>
                      <a:r>
                        <a:rPr lang="en-US" sz="1600" dirty="0">
                          <a:solidFill>
                            <a:schemeClr val="tx1"/>
                          </a:solidFill>
                          <a:effectLst/>
                          <a:latin typeface="Century Gothic" panose="020B0502020202020204" pitchFamily="34" charset="0"/>
                        </a:rPr>
                        <a:t>3,000</a:t>
                      </a:r>
                      <a:endParaRPr lang="en-US" sz="1600" b="1"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lvl="0" algn="ctr">
                        <a:spcBef>
                          <a:spcPts val="0"/>
                        </a:spcBef>
                        <a:spcAft>
                          <a:spcPts val="0"/>
                        </a:spcAft>
                        <a:buNone/>
                      </a:pPr>
                      <a:r>
                        <a:rPr lang="en-US" sz="1600" dirty="0">
                          <a:solidFill>
                            <a:schemeClr val="tx1"/>
                          </a:solidFill>
                          <a:effectLst/>
                          <a:latin typeface="Century Gothic" panose="020B0502020202020204" pitchFamily="34" charset="0"/>
                        </a:rPr>
                        <a:t>$300</a:t>
                      </a:r>
                      <a:r>
                        <a:rPr lang="en-US" sz="1600" baseline="0" dirty="0">
                          <a:solidFill>
                            <a:schemeClr val="tx1"/>
                          </a:solidFill>
                          <a:effectLst/>
                          <a:latin typeface="Century Gothic" panose="020B0502020202020204" pitchFamily="34" charset="0"/>
                        </a:rPr>
                        <a:t> Annual Wellness Incentive – Paid 2026 in Paycheck</a:t>
                      </a:r>
                      <a:endParaRPr lang="en-US" sz="1600" b="0"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Century Gothic" panose="020B0502020202020204" pitchFamily="34" charset="0"/>
                        </a:rPr>
                        <a:t>$20 TANGO gift card</a:t>
                      </a:r>
                      <a:endParaRPr lang="en-US" sz="1600" b="0"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4137041"/>
                  </a:ext>
                </a:extLst>
              </a:tr>
              <a:tr h="526689">
                <a:tc>
                  <a:txBody>
                    <a:bodyPr/>
                    <a:lstStyle/>
                    <a:p>
                      <a:pPr marR="0" algn="ctr" rtl="0" fontAlgn="base">
                        <a:spcBef>
                          <a:spcPts val="0"/>
                        </a:spcBef>
                        <a:spcAft>
                          <a:spcPts val="0"/>
                        </a:spcAft>
                      </a:pPr>
                      <a:r>
                        <a:rPr lang="en-US" sz="1600" dirty="0">
                          <a:solidFill>
                            <a:schemeClr val="tx1"/>
                          </a:solidFill>
                          <a:effectLst/>
                          <a:latin typeface="Century Gothic" panose="020B0502020202020204" pitchFamily="34" charset="0"/>
                        </a:rPr>
                        <a:t>4</a:t>
                      </a:r>
                      <a:endParaRPr lang="en-US" sz="1600" b="1" dirty="0">
                        <a:solidFill>
                          <a:schemeClr val="tx1"/>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marR="0" algn="ctr" rtl="0" fontAlgn="base">
                        <a:spcBef>
                          <a:spcPts val="0"/>
                        </a:spcBef>
                        <a:spcAft>
                          <a:spcPts val="0"/>
                        </a:spcAft>
                      </a:pPr>
                      <a:r>
                        <a:rPr lang="en-US" sz="1600" dirty="0">
                          <a:solidFill>
                            <a:schemeClr val="tx1"/>
                          </a:solidFill>
                          <a:effectLst/>
                          <a:latin typeface="Century Gothic" panose="020B0502020202020204" pitchFamily="34" charset="0"/>
                        </a:rPr>
                        <a:t>4,000​</a:t>
                      </a:r>
                      <a:endParaRPr lang="en-US" sz="1600" b="1"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Century Gothic" panose="020B0502020202020204" pitchFamily="34" charset="0"/>
                        </a:rPr>
                        <a:t>$75 TANGO gift card</a:t>
                      </a:r>
                      <a:endParaRPr lang="en-US" sz="1600" b="0"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rgbClr val="58BE57"/>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Century Gothic" panose="020B0502020202020204" pitchFamily="34" charset="0"/>
                        </a:rPr>
                        <a:t>$20 TANGO gift card</a:t>
                      </a:r>
                      <a:endParaRPr lang="en-US" sz="1600" b="0" dirty="0">
                        <a:solidFill>
                          <a:schemeClr val="tx1"/>
                        </a:solidFill>
                        <a:effectLst/>
                        <a:latin typeface="Century Gothic" panose="020B0502020202020204" pitchFamily="34" charset="0"/>
                      </a:endParaRPr>
                    </a:p>
                  </a:txBody>
                  <a:tcPr marL="0" marR="0" marT="0" marB="0" anchor="ctr">
                    <a:lnL w="12700" cap="flat" cmpd="sng" algn="ctr">
                      <a:solidFill>
                        <a:srgbClr val="58BE5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rgbClr val="58BE57"/>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02989066"/>
                  </a:ext>
                </a:extLst>
              </a:tr>
              <a:tr h="794105">
                <a:tc gridSpan="4">
                  <a:txBody>
                    <a:bodyPr/>
                    <a:lstStyle/>
                    <a:p>
                      <a:pPr marL="0" marR="0" lvl="0" indent="0" algn="ctr" defTabSz="914423"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effectLst/>
                          <a:latin typeface="Century Gothic" panose="020B0502020202020204" pitchFamily="34" charset="0"/>
                        </a:rPr>
                        <a:t>*Well-Being Assessment is REQUIRED and set at 1,000 points</a:t>
                      </a:r>
                    </a:p>
                    <a:p>
                      <a:pPr marL="0" marR="0" lvl="0" indent="0" algn="ctr" defTabSz="914423"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400" dirty="0">
                        <a:solidFill>
                          <a:schemeClr val="tx1"/>
                        </a:solidFill>
                        <a:effectLst/>
                        <a:latin typeface="Century Gothic" panose="020B0502020202020204" pitchFamily="34" charset="0"/>
                      </a:endParaRPr>
                    </a:p>
                    <a:p>
                      <a:pPr marL="0" marR="0" lvl="0" indent="0" algn="ctr" defTabSz="914423"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tx1"/>
                          </a:solidFill>
                          <a:effectLst/>
                          <a:latin typeface="Century Gothic" panose="020B0502020202020204" pitchFamily="34" charset="0"/>
                        </a:rPr>
                        <a:t>All incentives will be considered taxable income</a:t>
                      </a:r>
                      <a:endParaRPr lang="en-US" sz="1400" b="0" dirty="0">
                        <a:solidFill>
                          <a:schemeClr val="tx1"/>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BE57"/>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marR="0" algn="ctr" rtl="0" fontAlgn="base">
                        <a:spcBef>
                          <a:spcPts val="0"/>
                        </a:spcBef>
                        <a:spcAft>
                          <a:spcPts val="0"/>
                        </a:spcAft>
                      </a:pPr>
                      <a:endParaRPr lang="en-US" sz="1600" b="1">
                        <a:solidFill>
                          <a:schemeClr val="accent5"/>
                        </a:solidFill>
                        <a:effectLst/>
                        <a:latin typeface="Open Sans"/>
                      </a:endParaRPr>
                    </a:p>
                  </a:txBody>
                  <a:tcPr marL="0" marR="0" marT="0" marB="0" anchor="ctr"/>
                </a:tc>
                <a:tc hMerge="1">
                  <a:txBody>
                    <a:bodyPr/>
                    <a:lstStyle/>
                    <a:p>
                      <a:pPr lvl="0" algn="ctr">
                        <a:spcBef>
                          <a:spcPts val="0"/>
                        </a:spcBef>
                        <a:spcAft>
                          <a:spcPts val="0"/>
                        </a:spcAft>
                        <a:buNone/>
                      </a:pPr>
                      <a:endParaRPr lang="en-US" sz="1600" b="0" dirty="0">
                        <a:solidFill>
                          <a:schemeClr val="tx1"/>
                        </a:solidFill>
                        <a:effectLst/>
                        <a:latin typeface="Open Sans"/>
                      </a:endParaRPr>
                    </a:p>
                  </a:txBody>
                  <a:tcPr marL="0" marR="0" marT="0" marB="0" anchor="ctr"/>
                </a:tc>
                <a:tc hMerge="1">
                  <a:txBody>
                    <a:bodyPr/>
                    <a:lstStyle/>
                    <a:p>
                      <a:pPr marL="0" marR="0" lvl="0" indent="0" algn="ctr" defTabSz="914423"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400" b="0" dirty="0">
                        <a:effectLst/>
                        <a:latin typeface="Open Sans"/>
                      </a:endParaRPr>
                    </a:p>
                  </a:txBody>
                  <a:tcPr marL="0" marR="0" marT="0" marB="0" anchor="ctr"/>
                </a:tc>
                <a:extLst>
                  <a:ext uri="{0D108BD9-81ED-4DB2-BD59-A6C34878D82A}">
                    <a16:rowId xmlns:a16="http://schemas.microsoft.com/office/drawing/2014/main" val="4262185809"/>
                  </a:ext>
                </a:extLst>
              </a:tr>
            </a:tbl>
          </a:graphicData>
        </a:graphic>
      </p:graphicFrame>
      <p:pic>
        <p:nvPicPr>
          <p:cNvPr id="7" name="Picture 6">
            <a:extLst>
              <a:ext uri="{FF2B5EF4-FFF2-40B4-BE49-F238E27FC236}">
                <a16:creationId xmlns:a16="http://schemas.microsoft.com/office/drawing/2014/main" id="{AEF9BF33-D508-407F-9E63-ADADB88B18B4}"/>
              </a:ext>
            </a:extLst>
          </p:cNvPr>
          <p:cNvPicPr>
            <a:picLocks noChangeAspect="1"/>
          </p:cNvPicPr>
          <p:nvPr/>
        </p:nvPicPr>
        <p:blipFill>
          <a:blip r:embed="rId3"/>
          <a:stretch>
            <a:fillRect/>
          </a:stretch>
        </p:blipFill>
        <p:spPr>
          <a:xfrm>
            <a:off x="1997591" y="5991715"/>
            <a:ext cx="1304351" cy="836123"/>
          </a:xfrm>
          <a:prstGeom prst="rect">
            <a:avLst/>
          </a:prstGeom>
        </p:spPr>
      </p:pic>
      <p:pic>
        <p:nvPicPr>
          <p:cNvPr id="11" name="Picture 10">
            <a:extLst>
              <a:ext uri="{FF2B5EF4-FFF2-40B4-BE49-F238E27FC236}">
                <a16:creationId xmlns:a16="http://schemas.microsoft.com/office/drawing/2014/main" id="{5A128BF4-EA79-4487-94B6-35967B7E58CF}"/>
              </a:ext>
            </a:extLst>
          </p:cNvPr>
          <p:cNvPicPr>
            <a:picLocks noChangeAspect="1"/>
          </p:cNvPicPr>
          <p:nvPr/>
        </p:nvPicPr>
        <p:blipFill>
          <a:blip r:embed="rId4"/>
          <a:stretch>
            <a:fillRect/>
          </a:stretch>
        </p:blipFill>
        <p:spPr>
          <a:xfrm>
            <a:off x="4521337" y="6004036"/>
            <a:ext cx="1304352" cy="823802"/>
          </a:xfrm>
          <a:prstGeom prst="rect">
            <a:avLst/>
          </a:prstGeom>
        </p:spPr>
      </p:pic>
      <p:pic>
        <p:nvPicPr>
          <p:cNvPr id="12" name="Picture 11">
            <a:extLst>
              <a:ext uri="{FF2B5EF4-FFF2-40B4-BE49-F238E27FC236}">
                <a16:creationId xmlns:a16="http://schemas.microsoft.com/office/drawing/2014/main" id="{A0599CE5-C10C-4DCB-9931-8535724C10BD}"/>
              </a:ext>
            </a:extLst>
          </p:cNvPr>
          <p:cNvPicPr>
            <a:picLocks noChangeAspect="1"/>
          </p:cNvPicPr>
          <p:nvPr/>
        </p:nvPicPr>
        <p:blipFill>
          <a:blip r:embed="rId5"/>
          <a:stretch>
            <a:fillRect/>
          </a:stretch>
        </p:blipFill>
        <p:spPr>
          <a:xfrm>
            <a:off x="3266818" y="5986868"/>
            <a:ext cx="1289644" cy="813290"/>
          </a:xfrm>
          <a:prstGeom prst="rect">
            <a:avLst/>
          </a:prstGeom>
        </p:spPr>
      </p:pic>
      <p:pic>
        <p:nvPicPr>
          <p:cNvPr id="13" name="Picture 12">
            <a:extLst>
              <a:ext uri="{FF2B5EF4-FFF2-40B4-BE49-F238E27FC236}">
                <a16:creationId xmlns:a16="http://schemas.microsoft.com/office/drawing/2014/main" id="{41ACEFC4-E801-44AF-8490-40987812E4EC}"/>
              </a:ext>
            </a:extLst>
          </p:cNvPr>
          <p:cNvPicPr>
            <a:picLocks noChangeAspect="1"/>
          </p:cNvPicPr>
          <p:nvPr/>
        </p:nvPicPr>
        <p:blipFill>
          <a:blip r:embed="rId6"/>
          <a:stretch>
            <a:fillRect/>
          </a:stretch>
        </p:blipFill>
        <p:spPr>
          <a:xfrm>
            <a:off x="7055479" y="5979857"/>
            <a:ext cx="1329081" cy="878143"/>
          </a:xfrm>
          <a:prstGeom prst="rect">
            <a:avLst/>
          </a:prstGeom>
        </p:spPr>
      </p:pic>
      <p:pic>
        <p:nvPicPr>
          <p:cNvPr id="14" name="Picture 13">
            <a:extLst>
              <a:ext uri="{FF2B5EF4-FFF2-40B4-BE49-F238E27FC236}">
                <a16:creationId xmlns:a16="http://schemas.microsoft.com/office/drawing/2014/main" id="{A4F475B7-997C-4F55-9CA5-5E9AF6517DFF}"/>
              </a:ext>
            </a:extLst>
          </p:cNvPr>
          <p:cNvPicPr>
            <a:picLocks noChangeAspect="1"/>
          </p:cNvPicPr>
          <p:nvPr/>
        </p:nvPicPr>
        <p:blipFill>
          <a:blip r:embed="rId7"/>
          <a:stretch>
            <a:fillRect/>
          </a:stretch>
        </p:blipFill>
        <p:spPr>
          <a:xfrm>
            <a:off x="5825689" y="6016267"/>
            <a:ext cx="1289644" cy="805324"/>
          </a:xfrm>
          <a:prstGeom prst="rect">
            <a:avLst/>
          </a:prstGeom>
        </p:spPr>
      </p:pic>
      <p:pic>
        <p:nvPicPr>
          <p:cNvPr id="15" name="Picture 14">
            <a:extLst>
              <a:ext uri="{FF2B5EF4-FFF2-40B4-BE49-F238E27FC236}">
                <a16:creationId xmlns:a16="http://schemas.microsoft.com/office/drawing/2014/main" id="{39479349-A1FF-4A1F-ADCD-11FE78A34EC8}"/>
              </a:ext>
            </a:extLst>
          </p:cNvPr>
          <p:cNvPicPr>
            <a:picLocks noChangeAspect="1"/>
          </p:cNvPicPr>
          <p:nvPr/>
        </p:nvPicPr>
        <p:blipFill>
          <a:blip r:embed="rId8"/>
          <a:stretch>
            <a:fillRect/>
          </a:stretch>
        </p:blipFill>
        <p:spPr>
          <a:xfrm>
            <a:off x="8419685" y="5995717"/>
            <a:ext cx="1317999" cy="846422"/>
          </a:xfrm>
          <a:prstGeom prst="rect">
            <a:avLst/>
          </a:prstGeom>
        </p:spPr>
      </p:pic>
    </p:spTree>
    <p:extLst>
      <p:ext uri="{BB962C8B-B14F-4D97-AF65-F5344CB8AC3E}">
        <p14:creationId xmlns:p14="http://schemas.microsoft.com/office/powerpoint/2010/main" val="588508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B6B0D0-6985-42B5-9B7F-164A9B6981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0" y="169034"/>
            <a:ext cx="4782182" cy="1195546"/>
          </a:xfrm>
        </p:spPr>
      </p:pic>
      <p:sp>
        <p:nvSpPr>
          <p:cNvPr id="10" name="TextBox 9">
            <a:extLst>
              <a:ext uri="{FF2B5EF4-FFF2-40B4-BE49-F238E27FC236}">
                <a16:creationId xmlns:a16="http://schemas.microsoft.com/office/drawing/2014/main" id="{FEFFE483-D8B7-4FC1-AD70-131AA6A3A748}"/>
              </a:ext>
            </a:extLst>
          </p:cNvPr>
          <p:cNvSpPr txBox="1"/>
          <p:nvPr/>
        </p:nvSpPr>
        <p:spPr>
          <a:xfrm>
            <a:off x="1817088" y="1281905"/>
            <a:ext cx="7890403" cy="523220"/>
          </a:xfrm>
          <a:prstGeom prst="rect">
            <a:avLst/>
          </a:prstGeom>
          <a:noFill/>
        </p:spPr>
        <p:txBody>
          <a:bodyPr wrap="square" rtlCol="0">
            <a:spAutoFit/>
          </a:bodyPr>
          <a:lstStyle/>
          <a:p>
            <a:r>
              <a:rPr lang="en-US" sz="2800" dirty="0">
                <a:solidFill>
                  <a:srgbClr val="58BE57"/>
                </a:solidFill>
                <a:latin typeface="Century Gothic" panose="020B0502020202020204" pitchFamily="34" charset="0"/>
              </a:rPr>
              <a:t>Preventative Exams</a:t>
            </a:r>
            <a:endParaRPr lang="en-US" dirty="0">
              <a:latin typeface="Century Gothic" panose="020B0502020202020204" pitchFamily="34" charset="0"/>
            </a:endParaRPr>
          </a:p>
        </p:txBody>
      </p:sp>
      <p:sp>
        <p:nvSpPr>
          <p:cNvPr id="14" name="TextBox 13">
            <a:extLst>
              <a:ext uri="{FF2B5EF4-FFF2-40B4-BE49-F238E27FC236}">
                <a16:creationId xmlns:a16="http://schemas.microsoft.com/office/drawing/2014/main" id="{5B6D06F9-5E4F-4274-BE25-FED9B1410A5B}"/>
              </a:ext>
            </a:extLst>
          </p:cNvPr>
          <p:cNvSpPr txBox="1"/>
          <p:nvPr/>
        </p:nvSpPr>
        <p:spPr>
          <a:xfrm>
            <a:off x="2304835" y="6154077"/>
            <a:ext cx="7890403" cy="769441"/>
          </a:xfrm>
          <a:prstGeom prst="rect">
            <a:avLst/>
          </a:prstGeom>
          <a:noFill/>
        </p:spPr>
        <p:txBody>
          <a:bodyPr wrap="square" rtlCol="0">
            <a:spAutoFit/>
          </a:bodyPr>
          <a:lstStyle/>
          <a:p>
            <a:pPr algn="ctr"/>
            <a:r>
              <a:rPr lang="en-US" sz="2400" b="1" dirty="0">
                <a:solidFill>
                  <a:srgbClr val="58BE57"/>
                </a:solidFill>
                <a:latin typeface="Century Gothic" panose="020B0502020202020204" pitchFamily="34" charset="0"/>
              </a:rPr>
              <a:t>Missing points? Call PCS Wellness Team</a:t>
            </a:r>
            <a:endParaRPr lang="en-US" sz="1600" dirty="0">
              <a:latin typeface="Century Gothic" panose="020B0502020202020204" pitchFamily="34" charset="0"/>
            </a:endParaRPr>
          </a:p>
          <a:p>
            <a:pPr marL="514350" indent="-514350">
              <a:buFont typeface="+mj-lt"/>
              <a:buAutoNum type="arabicPeriod"/>
            </a:pPr>
            <a:endParaRPr lang="en-US" sz="2000" b="1" dirty="0">
              <a:latin typeface="+mj-lt"/>
            </a:endParaRPr>
          </a:p>
        </p:txBody>
      </p:sp>
      <p:graphicFrame>
        <p:nvGraphicFramePr>
          <p:cNvPr id="2" name="Table 1">
            <a:extLst>
              <a:ext uri="{FF2B5EF4-FFF2-40B4-BE49-F238E27FC236}">
                <a16:creationId xmlns:a16="http://schemas.microsoft.com/office/drawing/2014/main" id="{C858299A-32FC-441D-A665-077B6C43DB1C}"/>
              </a:ext>
            </a:extLst>
          </p:cNvPr>
          <p:cNvGraphicFramePr>
            <a:graphicFrameLocks noGrp="1"/>
          </p:cNvGraphicFramePr>
          <p:nvPr>
            <p:extLst>
              <p:ext uri="{D42A27DB-BD31-4B8C-83A1-F6EECF244321}">
                <p14:modId xmlns:p14="http://schemas.microsoft.com/office/powerpoint/2010/main" val="3568198074"/>
              </p:ext>
            </p:extLst>
          </p:nvPr>
        </p:nvGraphicFramePr>
        <p:xfrm>
          <a:off x="1388708" y="1805125"/>
          <a:ext cx="9722658" cy="4293128"/>
        </p:xfrm>
        <a:graphic>
          <a:graphicData uri="http://schemas.openxmlformats.org/drawingml/2006/table">
            <a:tbl>
              <a:tblPr firstRow="1" bandRow="1">
                <a:tableStyleId>{5C22544A-7EE6-4342-B048-85BDC9FD1C3A}</a:tableStyleId>
              </a:tblPr>
              <a:tblGrid>
                <a:gridCol w="4651159">
                  <a:extLst>
                    <a:ext uri="{9D8B030D-6E8A-4147-A177-3AD203B41FA5}">
                      <a16:colId xmlns:a16="http://schemas.microsoft.com/office/drawing/2014/main" val="1860021499"/>
                    </a:ext>
                  </a:extLst>
                </a:gridCol>
                <a:gridCol w="5071499">
                  <a:extLst>
                    <a:ext uri="{9D8B030D-6E8A-4147-A177-3AD203B41FA5}">
                      <a16:colId xmlns:a16="http://schemas.microsoft.com/office/drawing/2014/main" val="2167398052"/>
                    </a:ext>
                  </a:extLst>
                </a:gridCol>
              </a:tblGrid>
              <a:tr h="452648">
                <a:tc>
                  <a:txBody>
                    <a:bodyPr/>
                    <a:lstStyle/>
                    <a:p>
                      <a:pPr algn="ctr"/>
                      <a:r>
                        <a:rPr lang="en-US" dirty="0">
                          <a:latin typeface="Century Gothic" panose="020B0502020202020204" pitchFamily="34" charset="0"/>
                        </a:rPr>
                        <a:t>Automatically Tracked</a:t>
                      </a:r>
                    </a:p>
                  </a:txBody>
                  <a:tcPr anchor="ctr">
                    <a:solidFill>
                      <a:srgbClr val="58BE57"/>
                    </a:solidFill>
                  </a:tcPr>
                </a:tc>
                <a:tc>
                  <a:txBody>
                    <a:bodyPr/>
                    <a:lstStyle/>
                    <a:p>
                      <a:pPr algn="ctr"/>
                      <a:r>
                        <a:rPr lang="en-US" dirty="0">
                          <a:latin typeface="Century Gothic" panose="020B0502020202020204" pitchFamily="34" charset="0"/>
                        </a:rPr>
                        <a:t>Self-Submit</a:t>
                      </a:r>
                    </a:p>
                  </a:txBody>
                  <a:tcPr anchor="ctr">
                    <a:solidFill>
                      <a:srgbClr val="58BE57"/>
                    </a:solidFill>
                  </a:tcPr>
                </a:tc>
                <a:extLst>
                  <a:ext uri="{0D108BD9-81ED-4DB2-BD59-A6C34878D82A}">
                    <a16:rowId xmlns:a16="http://schemas.microsoft.com/office/drawing/2014/main" val="1641386897"/>
                  </a:ext>
                </a:extLst>
              </a:tr>
              <a:tr h="1547698">
                <a:tc>
                  <a:txBody>
                    <a:bodyPr/>
                    <a:lstStyle/>
                    <a:p>
                      <a:r>
                        <a:rPr lang="en-US" dirty="0">
                          <a:solidFill>
                            <a:schemeClr val="tx1"/>
                          </a:solidFill>
                          <a:latin typeface="Century Gothic" panose="020B0502020202020204" pitchFamily="34" charset="0"/>
                        </a:rPr>
                        <a:t>Annual Physical</a:t>
                      </a:r>
                    </a:p>
                    <a:p>
                      <a:r>
                        <a:rPr lang="en-US" dirty="0">
                          <a:solidFill>
                            <a:schemeClr val="tx1"/>
                          </a:solidFill>
                          <a:latin typeface="Century Gothic" panose="020B0502020202020204" pitchFamily="34" charset="0"/>
                        </a:rPr>
                        <a:t>Well Women’s </a:t>
                      </a:r>
                    </a:p>
                    <a:p>
                      <a:r>
                        <a:rPr lang="en-US" dirty="0">
                          <a:solidFill>
                            <a:schemeClr val="tx1"/>
                          </a:solidFill>
                          <a:latin typeface="Century Gothic" panose="020B0502020202020204" pitchFamily="34" charset="0"/>
                        </a:rPr>
                        <a:t>Mammogram</a:t>
                      </a:r>
                    </a:p>
                    <a:p>
                      <a:r>
                        <a:rPr lang="en-US" dirty="0">
                          <a:solidFill>
                            <a:schemeClr val="tx1"/>
                          </a:solidFill>
                          <a:latin typeface="Century Gothic" panose="020B0502020202020204" pitchFamily="34" charset="0"/>
                        </a:rPr>
                        <a:t>Colonoscopy</a:t>
                      </a:r>
                    </a:p>
                  </a:txBody>
                  <a:tcPr>
                    <a:solidFill>
                      <a:schemeClr val="bg1"/>
                    </a:solidFill>
                  </a:tcPr>
                </a:tc>
                <a:tc>
                  <a:txBody>
                    <a:bodyPr/>
                    <a:lstStyle/>
                    <a:p>
                      <a:r>
                        <a:rPr lang="en-US" dirty="0">
                          <a:solidFill>
                            <a:schemeClr val="tx1"/>
                          </a:solidFill>
                          <a:latin typeface="Century Gothic" panose="020B0502020202020204" pitchFamily="34" charset="0"/>
                        </a:rPr>
                        <a:t>Dental Exam/Cleaning</a:t>
                      </a:r>
                    </a:p>
                    <a:p>
                      <a:r>
                        <a:rPr lang="en-US" dirty="0">
                          <a:solidFill>
                            <a:schemeClr val="tx1"/>
                          </a:solidFill>
                          <a:latin typeface="Century Gothic" panose="020B0502020202020204" pitchFamily="34" charset="0"/>
                        </a:rPr>
                        <a:t>Vision Exam</a:t>
                      </a:r>
                    </a:p>
                    <a:p>
                      <a:r>
                        <a:rPr lang="en-US" dirty="0">
                          <a:solidFill>
                            <a:schemeClr val="tx1"/>
                          </a:solidFill>
                          <a:latin typeface="Century Gothic" panose="020B0502020202020204" pitchFamily="34" charset="0"/>
                        </a:rPr>
                        <a:t>Skin Cancer Screening (with a Dermatologist) </a:t>
                      </a:r>
                    </a:p>
                    <a:p>
                      <a:r>
                        <a:rPr lang="en-US" dirty="0">
                          <a:solidFill>
                            <a:schemeClr val="tx1"/>
                          </a:solidFill>
                          <a:latin typeface="Century Gothic" panose="020B0502020202020204" pitchFamily="34" charset="0"/>
                        </a:rPr>
                        <a:t>Flu Shot</a:t>
                      </a:r>
                    </a:p>
                    <a:p>
                      <a:r>
                        <a:rPr lang="en-US" dirty="0">
                          <a:solidFill>
                            <a:schemeClr val="tx1"/>
                          </a:solidFill>
                          <a:latin typeface="Century Gothic" panose="020B0502020202020204" pitchFamily="34" charset="0"/>
                        </a:rPr>
                        <a:t>COVID-19 Vaccine</a:t>
                      </a:r>
                    </a:p>
                  </a:txBody>
                  <a:tcPr>
                    <a:solidFill>
                      <a:schemeClr val="bg1"/>
                    </a:solidFill>
                  </a:tcPr>
                </a:tc>
                <a:extLst>
                  <a:ext uri="{0D108BD9-81ED-4DB2-BD59-A6C34878D82A}">
                    <a16:rowId xmlns:a16="http://schemas.microsoft.com/office/drawing/2014/main" val="3961455903"/>
                  </a:ext>
                </a:extLst>
              </a:tr>
              <a:tr h="1284312">
                <a:tc>
                  <a:txBody>
                    <a:bodyPr/>
                    <a:lstStyle/>
                    <a:p>
                      <a:r>
                        <a:rPr lang="en-US" dirty="0">
                          <a:latin typeface="Century Gothic" panose="020B0502020202020204" pitchFamily="34" charset="0"/>
                        </a:rPr>
                        <a:t>Tracked through claims. Could take 60 days for activities to post. If you do not see them after 60 days, contact Limeade support at 888-984-3638 or </a:t>
                      </a:r>
                      <a:r>
                        <a:rPr lang="en-US" dirty="0">
                          <a:latin typeface="Century Gothic" panose="020B0502020202020204" pitchFamily="34" charset="0"/>
                          <a:hlinkClick r:id="rId3"/>
                        </a:rPr>
                        <a:t>support@limeade.com</a:t>
                      </a:r>
                      <a:r>
                        <a:rPr lang="en-US" dirty="0">
                          <a:latin typeface="Century Gothic" panose="020B0502020202020204" pitchFamily="34" charset="0"/>
                        </a:rPr>
                        <a:t> </a:t>
                      </a:r>
                    </a:p>
                  </a:txBody>
                  <a:tcPr>
                    <a:solidFill>
                      <a:srgbClr val="D8F0D8"/>
                    </a:solidFill>
                  </a:tcPr>
                </a:tc>
                <a:tc>
                  <a:txBody>
                    <a:bodyPr/>
                    <a:lstStyle/>
                    <a:p>
                      <a:r>
                        <a:rPr lang="en-US" dirty="0">
                          <a:latin typeface="Century Gothic" panose="020B0502020202020204" pitchFamily="34" charset="0"/>
                        </a:rPr>
                        <a:t>Points can be earned instantly by self-submitting them through Limeade. Click on Discover, then find the activity under Recommended by Pinellas County Schools. </a:t>
                      </a:r>
                    </a:p>
                  </a:txBody>
                  <a:tcPr>
                    <a:solidFill>
                      <a:srgbClr val="D8F0D8"/>
                    </a:solidFill>
                  </a:tcPr>
                </a:tc>
                <a:extLst>
                  <a:ext uri="{0D108BD9-81ED-4DB2-BD59-A6C34878D82A}">
                    <a16:rowId xmlns:a16="http://schemas.microsoft.com/office/drawing/2014/main" val="2031957591"/>
                  </a:ext>
                </a:extLst>
              </a:tr>
              <a:tr h="455808">
                <a:tc gridSpan="2">
                  <a:txBody>
                    <a:bodyPr/>
                    <a:lstStyle/>
                    <a:p>
                      <a:pPr algn="ctr"/>
                      <a:r>
                        <a:rPr lang="en-US" b="1" dirty="0">
                          <a:solidFill>
                            <a:schemeClr val="bg1"/>
                          </a:solidFill>
                          <a:latin typeface="Century Gothic" panose="020B0502020202020204" pitchFamily="34" charset="0"/>
                        </a:rPr>
                        <a:t>All Preventative Exams must be done between January 1, 2025 and December 31, 2025.</a:t>
                      </a:r>
                    </a:p>
                  </a:txBody>
                  <a:tcPr anchor="ctr">
                    <a:solidFill>
                      <a:srgbClr val="58BE57"/>
                    </a:solidFill>
                  </a:tcPr>
                </a:tc>
                <a:tc hMerge="1">
                  <a:txBody>
                    <a:bodyPr/>
                    <a:lstStyle/>
                    <a:p>
                      <a:endParaRPr lang="en-US" dirty="0"/>
                    </a:p>
                  </a:txBody>
                  <a:tcPr/>
                </a:tc>
                <a:extLst>
                  <a:ext uri="{0D108BD9-81ED-4DB2-BD59-A6C34878D82A}">
                    <a16:rowId xmlns:a16="http://schemas.microsoft.com/office/drawing/2014/main" val="673932948"/>
                  </a:ext>
                </a:extLst>
              </a:tr>
            </a:tbl>
          </a:graphicData>
        </a:graphic>
      </p:graphicFrame>
    </p:spTree>
    <p:extLst>
      <p:ext uri="{BB962C8B-B14F-4D97-AF65-F5344CB8AC3E}">
        <p14:creationId xmlns:p14="http://schemas.microsoft.com/office/powerpoint/2010/main" val="3561899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1BB6B0D0-6985-42B5-9B7F-164A9B6981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5610" y="228600"/>
            <a:ext cx="5571727" cy="1392932"/>
          </a:xfrm>
        </p:spPr>
      </p:pic>
      <p:sp>
        <p:nvSpPr>
          <p:cNvPr id="10" name="TextBox 9">
            <a:extLst>
              <a:ext uri="{FF2B5EF4-FFF2-40B4-BE49-F238E27FC236}">
                <a16:creationId xmlns:a16="http://schemas.microsoft.com/office/drawing/2014/main" id="{FEFFE483-D8B7-4FC1-AD70-131AA6A3A748}"/>
              </a:ext>
            </a:extLst>
          </p:cNvPr>
          <p:cNvSpPr txBox="1"/>
          <p:nvPr/>
        </p:nvSpPr>
        <p:spPr>
          <a:xfrm>
            <a:off x="2612344" y="1549340"/>
            <a:ext cx="6891112" cy="2874633"/>
          </a:xfrm>
          <a:prstGeom prst="rect">
            <a:avLst/>
          </a:prstGeom>
          <a:noFill/>
        </p:spPr>
        <p:txBody>
          <a:bodyPr wrap="square" rtlCol="0">
            <a:spAutoFit/>
          </a:bodyPr>
          <a:lstStyle/>
          <a:p>
            <a:pPr defTabSz="731520">
              <a:spcAft>
                <a:spcPts val="600"/>
              </a:spcAft>
            </a:pPr>
            <a:r>
              <a:rPr lang="en-US" sz="2560" b="1" kern="1200" dirty="0">
                <a:solidFill>
                  <a:srgbClr val="58BE57"/>
                </a:solidFill>
                <a:latin typeface="Century Gothic" panose="020B0502020202020204" pitchFamily="34" charset="0"/>
              </a:rPr>
              <a:t>Important Things To Know!</a:t>
            </a:r>
          </a:p>
          <a:p>
            <a:pPr marL="365760" indent="-365760" defTabSz="731520">
              <a:spcAft>
                <a:spcPts val="600"/>
              </a:spcAft>
              <a:buFont typeface="Arial" panose="020B0604020202020204" pitchFamily="34" charset="0"/>
              <a:buChar char="•"/>
            </a:pPr>
            <a:r>
              <a:rPr lang="en-US" sz="1920" kern="1200" dirty="0">
                <a:solidFill>
                  <a:schemeClr val="tx1"/>
                </a:solidFill>
                <a:latin typeface="Century Gothic" panose="020B0502020202020204" pitchFamily="34" charset="0"/>
              </a:rPr>
              <a:t>Program runs March 1, 2025-February 17, 2026</a:t>
            </a:r>
          </a:p>
          <a:p>
            <a:pPr marL="365760" indent="-365760" defTabSz="731520">
              <a:spcAft>
                <a:spcPts val="600"/>
              </a:spcAft>
              <a:buFont typeface="Arial" panose="020B0604020202020204" pitchFamily="34" charset="0"/>
              <a:buChar char="•"/>
            </a:pPr>
            <a:r>
              <a:rPr lang="en-US" sz="1920" kern="1200" dirty="0">
                <a:solidFill>
                  <a:schemeClr val="tx1"/>
                </a:solidFill>
                <a:latin typeface="Century Gothic" panose="020B0502020202020204" pitchFamily="34" charset="0"/>
              </a:rPr>
              <a:t>Preventative screenings must be done in 2025 </a:t>
            </a:r>
          </a:p>
          <a:p>
            <a:pPr marL="365760" indent="-365760" defTabSz="731520">
              <a:spcAft>
                <a:spcPts val="600"/>
              </a:spcAft>
              <a:buFont typeface="Arial" panose="020B0604020202020204" pitchFamily="34" charset="0"/>
              <a:buChar char="•"/>
            </a:pPr>
            <a:r>
              <a:rPr lang="en-US" sz="1920" kern="1200" dirty="0">
                <a:solidFill>
                  <a:schemeClr val="tx1"/>
                </a:solidFill>
                <a:latin typeface="Century Gothic" panose="020B0502020202020204" pitchFamily="34" charset="0"/>
              </a:rPr>
              <a:t>Level 3 incentive will be paid out after program year ends (expected March of 2026). Employee must be actively employed and have the PCS Medical insurance at the time of payout to earn incentive</a:t>
            </a:r>
            <a:endParaRPr lang="en-US" sz="1600" kern="1200" dirty="0">
              <a:solidFill>
                <a:schemeClr val="tx1"/>
              </a:solidFill>
              <a:latin typeface="Century Gothic" panose="020B0502020202020204" pitchFamily="34" charset="0"/>
            </a:endParaRPr>
          </a:p>
          <a:p>
            <a:pPr marL="514350" indent="-514350">
              <a:spcAft>
                <a:spcPts val="600"/>
              </a:spcAft>
              <a:buFont typeface="+mj-lt"/>
              <a:buAutoNum type="arabicPeriod"/>
            </a:pPr>
            <a:endParaRPr lang="en-US" sz="2000" b="1" dirty="0">
              <a:latin typeface="+mj-lt"/>
            </a:endParaRPr>
          </a:p>
        </p:txBody>
      </p:sp>
    </p:spTree>
    <p:extLst>
      <p:ext uri="{BB962C8B-B14F-4D97-AF65-F5344CB8AC3E}">
        <p14:creationId xmlns:p14="http://schemas.microsoft.com/office/powerpoint/2010/main" val="3999039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ssorted school supplies">
            <a:extLst>
              <a:ext uri="{FF2B5EF4-FFF2-40B4-BE49-F238E27FC236}">
                <a16:creationId xmlns:a16="http://schemas.microsoft.com/office/drawing/2014/main" id="{13D4D852-FF5D-6B66-0B65-A315D9C426E9}"/>
              </a:ext>
            </a:extLst>
          </p:cNvPr>
          <p:cNvPicPr>
            <a:picLocks noChangeAspect="1"/>
          </p:cNvPicPr>
          <p:nvPr/>
        </p:nvPicPr>
        <p:blipFill>
          <a:blip r:embed="rId2"/>
          <a:srcRect t="15730"/>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DBEC33-7DA0-A2FA-79D3-3538FC6778D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latin typeface="Century Gothic" panose="020B0502020202020204" pitchFamily="34" charset="0"/>
              </a:rPr>
              <a:t>25 days left of school! </a:t>
            </a:r>
          </a:p>
        </p:txBody>
      </p:sp>
    </p:spTree>
    <p:extLst>
      <p:ext uri="{BB962C8B-B14F-4D97-AF65-F5344CB8AC3E}">
        <p14:creationId xmlns:p14="http://schemas.microsoft.com/office/powerpoint/2010/main" val="195185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B6B0D0-6985-42B5-9B7F-164A9B6981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9122" y="306387"/>
            <a:ext cx="6943725" cy="1735932"/>
          </a:xfrm>
        </p:spPr>
      </p:pic>
      <p:sp>
        <p:nvSpPr>
          <p:cNvPr id="10" name="TextBox 9">
            <a:extLst>
              <a:ext uri="{FF2B5EF4-FFF2-40B4-BE49-F238E27FC236}">
                <a16:creationId xmlns:a16="http://schemas.microsoft.com/office/drawing/2014/main" id="{FEFFE483-D8B7-4FC1-AD70-131AA6A3A748}"/>
              </a:ext>
            </a:extLst>
          </p:cNvPr>
          <p:cNvSpPr txBox="1"/>
          <p:nvPr/>
        </p:nvSpPr>
        <p:spPr>
          <a:xfrm>
            <a:off x="1559204" y="2568913"/>
            <a:ext cx="9759585" cy="2769989"/>
          </a:xfrm>
          <a:prstGeom prst="rect">
            <a:avLst/>
          </a:prstGeom>
          <a:noFill/>
        </p:spPr>
        <p:txBody>
          <a:bodyPr wrap="square" rtlCol="0">
            <a:spAutoFit/>
          </a:bodyPr>
          <a:lstStyle/>
          <a:p>
            <a:pPr algn="ctr"/>
            <a:r>
              <a:rPr lang="en-US" sz="6000" b="1" dirty="0">
                <a:solidFill>
                  <a:srgbClr val="58BE57"/>
                </a:solidFill>
                <a:latin typeface="Century Gothic" panose="020B0502020202020204" pitchFamily="34" charset="0"/>
              </a:rPr>
              <a:t>Questions?</a:t>
            </a:r>
          </a:p>
          <a:p>
            <a:pPr algn="ctr"/>
            <a:endParaRPr lang="en-US" sz="3200" b="1" dirty="0">
              <a:latin typeface="+mj-lt"/>
            </a:endParaRPr>
          </a:p>
          <a:p>
            <a:pPr algn="ctr"/>
            <a:r>
              <a:rPr lang="en-US" sz="2800" b="1" dirty="0">
                <a:latin typeface="Century Gothic" panose="020B0502020202020204" pitchFamily="34" charset="0"/>
              </a:rPr>
              <a:t>On-site Limeade Trainings for Staff</a:t>
            </a:r>
          </a:p>
          <a:p>
            <a:pPr algn="ctr"/>
            <a:r>
              <a:rPr lang="en-US" sz="2000" b="1" dirty="0">
                <a:solidFill>
                  <a:srgbClr val="58BE57"/>
                </a:solidFill>
                <a:latin typeface="Century Gothic" panose="020B0502020202020204" pitchFamily="34" charset="0"/>
              </a:rPr>
              <a:t>Contact Caleigh </a:t>
            </a:r>
            <a:r>
              <a:rPr lang="en-US" sz="2000" b="1" dirty="0">
                <a:solidFill>
                  <a:srgbClr val="58BE57"/>
                </a:solidFill>
                <a:latin typeface="Century Gothic" panose="020B0502020202020204" pitchFamily="34" charset="0"/>
                <a:hlinkClick r:id="rId3"/>
              </a:rPr>
              <a:t>hillca@pcsb.org</a:t>
            </a:r>
            <a:r>
              <a:rPr lang="en-US" sz="2000" b="1" dirty="0">
                <a:solidFill>
                  <a:srgbClr val="58BE57"/>
                </a:solidFill>
                <a:latin typeface="Century Gothic" panose="020B0502020202020204" pitchFamily="34" charset="0"/>
              </a:rPr>
              <a:t> or  Brandon </a:t>
            </a:r>
            <a:r>
              <a:rPr lang="en-US" sz="2000" b="1" dirty="0">
                <a:solidFill>
                  <a:srgbClr val="58BE57"/>
                </a:solidFill>
                <a:latin typeface="Century Gothic" panose="020B0502020202020204" pitchFamily="34" charset="0"/>
                <a:hlinkClick r:id="rId4"/>
              </a:rPr>
              <a:t>mcintoshbra@pcsb.org</a:t>
            </a:r>
            <a:endParaRPr lang="en-US" sz="2000" b="1" dirty="0">
              <a:solidFill>
                <a:srgbClr val="58BE57"/>
              </a:solidFill>
              <a:latin typeface="Century Gothic" panose="020B0502020202020204" pitchFamily="34" charset="0"/>
            </a:endParaRPr>
          </a:p>
          <a:p>
            <a:pPr algn="ctr"/>
            <a:endParaRPr lang="en-US" sz="1400" dirty="0">
              <a:latin typeface="+mj-lt"/>
            </a:endParaRPr>
          </a:p>
          <a:p>
            <a:pPr marL="514350" indent="-514350">
              <a:buFont typeface="+mj-lt"/>
              <a:buAutoNum type="arabicPeriod"/>
            </a:pPr>
            <a:endParaRPr lang="en-US" sz="2000" b="1" dirty="0">
              <a:latin typeface="+mj-lt"/>
            </a:endParaRPr>
          </a:p>
        </p:txBody>
      </p:sp>
    </p:spTree>
    <p:extLst>
      <p:ext uri="{BB962C8B-B14F-4D97-AF65-F5344CB8AC3E}">
        <p14:creationId xmlns:p14="http://schemas.microsoft.com/office/powerpoint/2010/main" val="2739222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03E37B-AC8F-3DBB-A772-E68CC31F070F}"/>
              </a:ext>
            </a:extLst>
          </p:cNvPr>
          <p:cNvPicPr>
            <a:picLocks noChangeAspect="1"/>
          </p:cNvPicPr>
          <p:nvPr/>
        </p:nvPicPr>
        <p:blipFill rotWithShape="1">
          <a:blip r:embed="rId2">
            <a:duotone>
              <a:schemeClr val="bg2">
                <a:shade val="45000"/>
                <a:satMod val="135000"/>
              </a:schemeClr>
              <a:prstClr val="white"/>
            </a:duotone>
          </a:blip>
          <a:srcRect t="14205" b="152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C61D01-3EFA-4124-9327-3C5C7857B80D}"/>
              </a:ext>
            </a:extLst>
          </p:cNvPr>
          <p:cNvSpPr>
            <a:spLocks noGrp="1"/>
          </p:cNvSpPr>
          <p:nvPr>
            <p:ph type="title"/>
          </p:nvPr>
        </p:nvSpPr>
        <p:spPr>
          <a:xfrm>
            <a:off x="838200" y="365125"/>
            <a:ext cx="10515600" cy="1325563"/>
          </a:xfrm>
        </p:spPr>
        <p:txBody>
          <a:bodyPr>
            <a:normAutofit/>
          </a:bodyPr>
          <a:lstStyle/>
          <a:p>
            <a:r>
              <a:rPr lang="en-US" b="1"/>
              <a:t>Wrap Up!</a:t>
            </a:r>
            <a:endParaRPr lang="en-US" dirty="0"/>
          </a:p>
        </p:txBody>
      </p:sp>
      <p:graphicFrame>
        <p:nvGraphicFramePr>
          <p:cNvPr id="5" name="Content Placeholder 2">
            <a:extLst>
              <a:ext uri="{FF2B5EF4-FFF2-40B4-BE49-F238E27FC236}">
                <a16:creationId xmlns:a16="http://schemas.microsoft.com/office/drawing/2014/main" id="{38C6F0E0-3D74-9034-5762-8D0FCD09D99C}"/>
              </a:ext>
            </a:extLst>
          </p:cNvPr>
          <p:cNvGraphicFramePr>
            <a:graphicFrameLocks noGrp="1"/>
          </p:cNvGraphicFramePr>
          <p:nvPr>
            <p:ph idx="1"/>
            <p:extLst>
              <p:ext uri="{D42A27DB-BD31-4B8C-83A1-F6EECF244321}">
                <p14:modId xmlns:p14="http://schemas.microsoft.com/office/powerpoint/2010/main" val="29978077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6416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3280E3-40C5-2895-FAE2-3854E6C2AEC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4B368F-E381-20DF-6FA7-D2A29EDBB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od human figure">
            <a:extLst>
              <a:ext uri="{FF2B5EF4-FFF2-40B4-BE49-F238E27FC236}">
                <a16:creationId xmlns:a16="http://schemas.microsoft.com/office/drawing/2014/main" id="{7C8BF3D5-6E50-CB98-EFED-20B61707C601}"/>
              </a:ext>
            </a:extLst>
          </p:cNvPr>
          <p:cNvPicPr>
            <a:picLocks noChangeAspect="1"/>
          </p:cNvPicPr>
          <p:nvPr/>
        </p:nvPicPr>
        <p:blipFill>
          <a:blip r:embed="rId2"/>
          <a:srcRect r="15627" b="-1"/>
          <a:stretch/>
        </p:blipFill>
        <p:spPr>
          <a:xfrm>
            <a:off x="20" y="10"/>
            <a:ext cx="8668492" cy="6857990"/>
          </a:xfrm>
          <a:prstGeom prst="rect">
            <a:avLst/>
          </a:prstGeom>
        </p:spPr>
      </p:pic>
      <p:sp>
        <p:nvSpPr>
          <p:cNvPr id="10" name="Rectangle 9">
            <a:extLst>
              <a:ext uri="{FF2B5EF4-FFF2-40B4-BE49-F238E27FC236}">
                <a16:creationId xmlns:a16="http://schemas.microsoft.com/office/drawing/2014/main" id="{77E4C5DE-DDB2-5B7D-7BD5-02FC4576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558E1B-3BA7-1940-A21E-8745BF3BCCF8}"/>
              </a:ext>
            </a:extLst>
          </p:cNvPr>
          <p:cNvSpPr>
            <a:spLocks noGrp="1"/>
          </p:cNvSpPr>
          <p:nvPr>
            <p:ph type="title"/>
          </p:nvPr>
        </p:nvSpPr>
        <p:spPr>
          <a:xfrm>
            <a:off x="6997700" y="1122363"/>
            <a:ext cx="4874260" cy="3204134"/>
          </a:xfrm>
        </p:spPr>
        <p:txBody>
          <a:bodyPr vert="horz" lIns="91440" tIns="45720" rIns="91440" bIns="45720" rtlCol="0" anchor="b">
            <a:normAutofit/>
          </a:bodyPr>
          <a:lstStyle/>
          <a:p>
            <a:r>
              <a:rPr lang="en-US" sz="4800" dirty="0"/>
              <a:t>Please sign in by putting your name in the chat!</a:t>
            </a:r>
          </a:p>
        </p:txBody>
      </p:sp>
      <p:sp>
        <p:nvSpPr>
          <p:cNvPr id="12" name="Rectangle 11">
            <a:extLst>
              <a:ext uri="{FF2B5EF4-FFF2-40B4-BE49-F238E27FC236}">
                <a16:creationId xmlns:a16="http://schemas.microsoft.com/office/drawing/2014/main" id="{C83D513A-9D93-7607-3366-7009F3047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53A2A8CC-8BD7-B515-5A22-2A7129879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85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3F99-02AC-4E8A-8E0F-A6293EC78C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51C8E7-2CC3-41D8-881D-FF3E8B8AF198}"/>
              </a:ext>
            </a:extLst>
          </p:cNvPr>
          <p:cNvSpPr>
            <a:spLocks noGrp="1"/>
          </p:cNvSpPr>
          <p:nvPr>
            <p:ph idx="1"/>
          </p:nvPr>
        </p:nvSpPr>
        <p:spPr/>
        <p:txBody>
          <a:bodyPr/>
          <a:lstStyle/>
          <a:p>
            <a:endParaRPr lang="en-US"/>
          </a:p>
        </p:txBody>
      </p:sp>
      <p:pic>
        <p:nvPicPr>
          <p:cNvPr id="1026" name="Picture 2" descr="Questions To Ask For Success | IT Support Georgetown, TX">
            <a:extLst>
              <a:ext uri="{FF2B5EF4-FFF2-40B4-BE49-F238E27FC236}">
                <a16:creationId xmlns:a16="http://schemas.microsoft.com/office/drawing/2014/main" id="{9BA2CFA8-16C8-4FBD-95B0-7D192471B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2" y="0"/>
            <a:ext cx="11750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722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Watermelon and lemon juice">
            <a:extLst>
              <a:ext uri="{FF2B5EF4-FFF2-40B4-BE49-F238E27FC236}">
                <a16:creationId xmlns:a16="http://schemas.microsoft.com/office/drawing/2014/main" id="{CB569B72-BF9F-F789-D164-95B0EE673818}"/>
              </a:ext>
            </a:extLst>
          </p:cNvPr>
          <p:cNvPicPr>
            <a:picLocks noChangeAspect="1"/>
          </p:cNvPicPr>
          <p:nvPr/>
        </p:nvPicPr>
        <p:blipFill>
          <a:blip r:embed="rId2"/>
          <a:srcRect r="9091" b="21929"/>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4B3BD9BF-057A-94DE-F36C-A8EA1A31D2EB}"/>
              </a:ext>
            </a:extLst>
          </p:cNvPr>
          <p:cNvSpPr>
            <a:spLocks noGrp="1"/>
          </p:cNvSpPr>
          <p:nvPr>
            <p:ph idx="1"/>
          </p:nvPr>
        </p:nvSpPr>
        <p:spPr>
          <a:xfrm>
            <a:off x="838200" y="1825625"/>
            <a:ext cx="10515600" cy="4351338"/>
          </a:xfrm>
        </p:spPr>
        <p:txBody>
          <a:bodyPr>
            <a:normAutofit/>
          </a:bodyPr>
          <a:lstStyle/>
          <a:p>
            <a:pPr marL="0" indent="0">
              <a:buNone/>
            </a:pPr>
            <a:r>
              <a:rPr lang="en-US" sz="4400" dirty="0">
                <a:latin typeface="Century Gothic" panose="020B0502020202020204" pitchFamily="34" charset="0"/>
              </a:rPr>
              <a:t>Thank you and have a great summer!</a:t>
            </a:r>
          </a:p>
        </p:txBody>
      </p:sp>
    </p:spTree>
    <p:extLst>
      <p:ext uri="{BB962C8B-B14F-4D97-AF65-F5344CB8AC3E}">
        <p14:creationId xmlns:p14="http://schemas.microsoft.com/office/powerpoint/2010/main" val="1490216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B3BED-7B4D-4B06-81CF-B100D773EFA7}"/>
              </a:ext>
            </a:extLst>
          </p:cNvPr>
          <p:cNvSpPr>
            <a:spLocks noGrp="1"/>
          </p:cNvSpPr>
          <p:nvPr>
            <p:ph type="title"/>
          </p:nvPr>
        </p:nvSpPr>
        <p:spPr>
          <a:xfrm>
            <a:off x="5596501" y="489508"/>
            <a:ext cx="5754896" cy="1667569"/>
          </a:xfrm>
        </p:spPr>
        <p:txBody>
          <a:bodyPr anchor="b">
            <a:normAutofit/>
          </a:bodyPr>
          <a:lstStyle/>
          <a:p>
            <a:r>
              <a:rPr lang="en-US" sz="4000" dirty="0">
                <a:latin typeface="Century Gothic" panose="020B0502020202020204" pitchFamily="34" charset="0"/>
              </a:rPr>
              <a:t>Champion</a:t>
            </a:r>
          </a:p>
        </p:txBody>
      </p:sp>
      <p:pic>
        <p:nvPicPr>
          <p:cNvPr id="7" name="Graphic 6" descr="Issue Tracking">
            <a:extLst>
              <a:ext uri="{FF2B5EF4-FFF2-40B4-BE49-F238E27FC236}">
                <a16:creationId xmlns:a16="http://schemas.microsoft.com/office/drawing/2014/main" id="{AAA74BAA-5B5F-59D5-CB83-46DDD9A12D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3" name="Content Placeholder 2">
            <a:extLst>
              <a:ext uri="{FF2B5EF4-FFF2-40B4-BE49-F238E27FC236}">
                <a16:creationId xmlns:a16="http://schemas.microsoft.com/office/drawing/2014/main" id="{81774654-3255-451D-B3E2-688C2FBABE6D}"/>
              </a:ext>
            </a:extLst>
          </p:cNvPr>
          <p:cNvSpPr>
            <a:spLocks noGrp="1"/>
          </p:cNvSpPr>
          <p:nvPr>
            <p:ph idx="1"/>
          </p:nvPr>
        </p:nvSpPr>
        <p:spPr>
          <a:xfrm>
            <a:off x="5596502" y="2405894"/>
            <a:ext cx="5754896" cy="3197464"/>
          </a:xfrm>
        </p:spPr>
        <p:txBody>
          <a:bodyPr anchor="t">
            <a:normAutofit/>
          </a:bodyPr>
          <a:lstStyle/>
          <a:p>
            <a:pPr>
              <a:buFont typeface="Wingdings" panose="05000000000000000000" pitchFamily="2" charset="2"/>
              <a:buChar char="q"/>
            </a:pPr>
            <a:r>
              <a:rPr lang="en-US" sz="2000" dirty="0">
                <a:latin typeface="Century Gothic" panose="020B0502020202020204" pitchFamily="34" charset="0"/>
              </a:rPr>
              <a:t>Attend the champion meetings</a:t>
            </a:r>
          </a:p>
          <a:p>
            <a:pPr>
              <a:buFont typeface="Wingdings" panose="05000000000000000000" pitchFamily="2" charset="2"/>
              <a:buChar char="q"/>
            </a:pPr>
            <a:r>
              <a:rPr lang="en-US" sz="2000" dirty="0">
                <a:latin typeface="Century Gothic" panose="020B0502020202020204" pitchFamily="34" charset="0"/>
              </a:rPr>
              <a:t>Organize wellness programs at your site</a:t>
            </a:r>
          </a:p>
          <a:p>
            <a:pPr>
              <a:buFont typeface="Wingdings" panose="05000000000000000000" pitchFamily="2" charset="2"/>
              <a:buChar char="q"/>
            </a:pPr>
            <a:r>
              <a:rPr lang="en-US" sz="2000" dirty="0">
                <a:latin typeface="Century Gothic" panose="020B0502020202020204" pitchFamily="34" charset="0"/>
              </a:rPr>
              <a:t>Track and record those programs</a:t>
            </a:r>
          </a:p>
          <a:p>
            <a:pPr>
              <a:buFont typeface="Wingdings" panose="05000000000000000000" pitchFamily="2" charset="2"/>
              <a:buChar char="q"/>
            </a:pPr>
            <a:r>
              <a:rPr lang="en-US" sz="2000" dirty="0">
                <a:latin typeface="Century Gothic" panose="020B0502020202020204" pitchFamily="34" charset="0"/>
              </a:rPr>
              <a:t>Communicate to your staff</a:t>
            </a:r>
          </a:p>
          <a:p>
            <a:pPr>
              <a:buFont typeface="Wingdings" panose="05000000000000000000" pitchFamily="2" charset="2"/>
              <a:buChar char="q"/>
            </a:pPr>
            <a:r>
              <a:rPr lang="en-US" sz="2000" dirty="0">
                <a:latin typeface="Century Gothic" panose="020B0502020202020204" pitchFamily="34" charset="0"/>
              </a:rPr>
              <a:t>Be able to answer </a:t>
            </a:r>
            <a:r>
              <a:rPr lang="en-US" sz="2000" i="1" dirty="0">
                <a:latin typeface="Century Gothic" panose="020B0502020202020204" pitchFamily="34" charset="0"/>
              </a:rPr>
              <a:t>most</a:t>
            </a:r>
            <a:r>
              <a:rPr lang="en-US" sz="2000" dirty="0">
                <a:latin typeface="Century Gothic" panose="020B0502020202020204" pitchFamily="34" charset="0"/>
              </a:rPr>
              <a:t> questions your employees have</a:t>
            </a:r>
          </a:p>
          <a:p>
            <a:pPr marL="0" indent="0">
              <a:buNone/>
            </a:pPr>
            <a:endParaRPr lang="en-US" sz="2000" dirty="0"/>
          </a:p>
        </p:txBody>
      </p:sp>
      <p:sp>
        <p:nvSpPr>
          <p:cNvPr id="14" name="Rectangle 1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867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DA3FA004-CA62-442A-AF04-A67B03A10CE9}"/>
              </a:ext>
            </a:extLst>
          </p:cNvPr>
          <p:cNvGraphicFramePr>
            <a:graphicFrameLocks noGrp="1"/>
          </p:cNvGraphicFramePr>
          <p:nvPr>
            <p:ph idx="1"/>
            <p:extLst>
              <p:ext uri="{D42A27DB-BD31-4B8C-83A1-F6EECF244321}">
                <p14:modId xmlns:p14="http://schemas.microsoft.com/office/powerpoint/2010/main" val="1027695215"/>
              </p:ext>
            </p:extLst>
          </p:nvPr>
        </p:nvGraphicFramePr>
        <p:xfrm>
          <a:off x="643467" y="911612"/>
          <a:ext cx="10905068" cy="5695094"/>
        </p:xfrm>
        <a:graphic>
          <a:graphicData uri="http://schemas.openxmlformats.org/drawingml/2006/table">
            <a:tbl>
              <a:tblPr firstRow="1" bandRow="1">
                <a:solidFill>
                  <a:srgbClr val="F2F2F2">
                    <a:alpha val="30196"/>
                  </a:srgbClr>
                </a:solidFill>
                <a:tableStyleId>{08FB837D-C827-4EFA-A057-4D05807E0F7C}</a:tableStyleId>
              </a:tblPr>
              <a:tblGrid>
                <a:gridCol w="4221685">
                  <a:extLst>
                    <a:ext uri="{9D8B030D-6E8A-4147-A177-3AD203B41FA5}">
                      <a16:colId xmlns:a16="http://schemas.microsoft.com/office/drawing/2014/main" val="2720480542"/>
                    </a:ext>
                  </a:extLst>
                </a:gridCol>
                <a:gridCol w="1257696">
                  <a:extLst>
                    <a:ext uri="{9D8B030D-6E8A-4147-A177-3AD203B41FA5}">
                      <a16:colId xmlns:a16="http://schemas.microsoft.com/office/drawing/2014/main" val="4232876615"/>
                    </a:ext>
                  </a:extLst>
                </a:gridCol>
                <a:gridCol w="4135773">
                  <a:extLst>
                    <a:ext uri="{9D8B030D-6E8A-4147-A177-3AD203B41FA5}">
                      <a16:colId xmlns:a16="http://schemas.microsoft.com/office/drawing/2014/main" val="984660828"/>
                    </a:ext>
                  </a:extLst>
                </a:gridCol>
                <a:gridCol w="1289914">
                  <a:extLst>
                    <a:ext uri="{9D8B030D-6E8A-4147-A177-3AD203B41FA5}">
                      <a16:colId xmlns:a16="http://schemas.microsoft.com/office/drawing/2014/main" val="2787932714"/>
                    </a:ext>
                  </a:extLst>
                </a:gridCol>
              </a:tblGrid>
              <a:tr h="487985">
                <a:tc gridSpan="4">
                  <a:txBody>
                    <a:bodyPr/>
                    <a:lstStyle/>
                    <a:p>
                      <a:r>
                        <a:rPr lang="en-US" sz="1600" b="0" cap="none" spc="0" dirty="0">
                          <a:solidFill>
                            <a:schemeClr val="bg1"/>
                          </a:solidFill>
                          <a:latin typeface="Century Gothic" panose="020B0502020202020204" pitchFamily="34" charset="0"/>
                        </a:rPr>
                        <a:t>Champion Responsibilities</a:t>
                      </a:r>
                    </a:p>
                  </a:txBody>
                  <a:tcPr marL="134024" marR="103187" marT="103095" marB="103095" anchor="ctr">
                    <a:lnL w="19050" cap="flat" cmpd="sng" algn="ctr">
                      <a:noFill/>
                      <a:prstDash val="solid"/>
                    </a:lnL>
                    <a:lnR w="12700" cmpd="sng">
                      <a:noFill/>
                    </a:lnR>
                    <a:lnT w="19050" cap="flat" cmpd="sng" algn="ctr">
                      <a:noFill/>
                      <a:prstDash val="soli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sz="3200"/>
                    </a:p>
                  </a:txBody>
                  <a:tcPr anchor="ctr"/>
                </a:tc>
                <a:tc hMerge="1">
                  <a:txBody>
                    <a:bodyPr/>
                    <a:lstStyle/>
                    <a:p>
                      <a:endParaRPr lang="en-US"/>
                    </a:p>
                  </a:txBody>
                  <a:tcPr/>
                </a:tc>
                <a:extLst>
                  <a:ext uri="{0D108BD9-81ED-4DB2-BD59-A6C34878D82A}">
                    <a16:rowId xmlns:a16="http://schemas.microsoft.com/office/drawing/2014/main" val="3491358458"/>
                  </a:ext>
                </a:extLst>
              </a:tr>
              <a:tr h="487985">
                <a:tc gridSpan="2">
                  <a:txBody>
                    <a:bodyPr/>
                    <a:lstStyle/>
                    <a:p>
                      <a:r>
                        <a:rPr lang="en-US" sz="1600" b="1" cap="none" spc="0" dirty="0">
                          <a:solidFill>
                            <a:schemeClr val="tx1"/>
                          </a:solidFill>
                          <a:latin typeface="Century Gothic" panose="020B0502020202020204" pitchFamily="34" charset="0"/>
                        </a:rPr>
                        <a:t>Meetings</a:t>
                      </a:r>
                    </a:p>
                  </a:txBody>
                  <a:tcPr marL="134024" marR="103187" marT="103095" marB="103095" anchor="ctr">
                    <a:lnL w="38100"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lnB>
                    <a:solidFill>
                      <a:srgbClr val="F2F2F2">
                        <a:alpha val="30196"/>
                      </a:srgbClr>
                    </a:solidFill>
                  </a:tcPr>
                </a:tc>
                <a:tc hMerge="1">
                  <a:txBody>
                    <a:bodyPr/>
                    <a:lstStyle/>
                    <a:p>
                      <a:endParaRPr lang="en-US" sz="3200"/>
                    </a:p>
                  </a:txBody>
                  <a:tcPr anchor="ctr"/>
                </a:tc>
                <a:tc gridSpan="2">
                  <a:txBody>
                    <a:bodyPr/>
                    <a:lstStyle/>
                    <a:p>
                      <a:r>
                        <a:rPr lang="en-US" sz="1600" b="1" cap="none" spc="0" dirty="0">
                          <a:solidFill>
                            <a:schemeClr val="tx1"/>
                          </a:solidFill>
                          <a:latin typeface="Century Gothic" panose="020B0502020202020204" pitchFamily="34" charset="0"/>
                        </a:rPr>
                        <a:t>Programs</a:t>
                      </a:r>
                    </a:p>
                  </a:txBody>
                  <a:tcPr marL="134024" marR="103187" marT="103095" marB="103095" anchor="ctr">
                    <a:lnL w="12700" cap="flat" cmpd="sng" algn="ctr">
                      <a:solidFill>
                        <a:schemeClr val="tx1"/>
                      </a:solidFill>
                      <a:prstDash val="solid"/>
                      <a:round/>
                      <a:headEnd type="none" w="med" len="med"/>
                      <a:tailEnd type="none" w="med" len="med"/>
                    </a:lnL>
                    <a:lnR w="38100" cap="flat" cmpd="sng" algn="ctr">
                      <a:noFill/>
                      <a:prstDash val="solid"/>
                    </a:lnR>
                    <a:lnT w="12700" cap="flat" cmpd="sng" algn="ctr">
                      <a:solidFill>
                        <a:schemeClr val="tx1"/>
                      </a:solidFill>
                      <a:prstDash val="solid"/>
                      <a:round/>
                      <a:headEnd type="none" w="med" len="med"/>
                      <a:tailEnd type="none" w="med" len="med"/>
                    </a:lnT>
                    <a:lnB w="6350" cap="flat" cmpd="sng" algn="ctr">
                      <a:noFill/>
                      <a:prstDash val="solid"/>
                    </a:lnB>
                    <a:solidFill>
                      <a:srgbClr val="F2F2F2">
                        <a:alpha val="30196"/>
                      </a:srgbClr>
                    </a:solidFill>
                  </a:tcPr>
                </a:tc>
                <a:tc hMerge="1">
                  <a:txBody>
                    <a:bodyPr/>
                    <a:lstStyle/>
                    <a:p>
                      <a:endParaRPr lang="en-US" sz="3200"/>
                    </a:p>
                  </a:txBody>
                  <a:tcPr anchor="ctr"/>
                </a:tc>
                <a:extLst>
                  <a:ext uri="{0D108BD9-81ED-4DB2-BD59-A6C34878D82A}">
                    <a16:rowId xmlns:a16="http://schemas.microsoft.com/office/drawing/2014/main" val="4156564301"/>
                  </a:ext>
                </a:extLst>
              </a:tr>
              <a:tr h="1646160">
                <a:tc>
                  <a:txBody>
                    <a:bodyPr/>
                    <a:lstStyle/>
                    <a:p>
                      <a:pPr>
                        <a:lnSpc>
                          <a:spcPct val="150000"/>
                        </a:lnSpc>
                      </a:pPr>
                      <a:r>
                        <a:rPr lang="en-US" sz="1600" cap="none" spc="0" dirty="0">
                          <a:solidFill>
                            <a:schemeClr val="tx1"/>
                          </a:solidFill>
                          <a:latin typeface="Century Gothic" panose="020B0502020202020204" pitchFamily="34" charset="0"/>
                        </a:rPr>
                        <a:t>Kick off Meeting</a:t>
                      </a:r>
                    </a:p>
                    <a:p>
                      <a:pPr>
                        <a:lnSpc>
                          <a:spcPct val="150000"/>
                        </a:lnSpc>
                      </a:pPr>
                      <a:r>
                        <a:rPr lang="en-US" sz="1600" cap="none" spc="0" dirty="0">
                          <a:solidFill>
                            <a:schemeClr val="tx1"/>
                          </a:solidFill>
                          <a:latin typeface="Century Gothic" panose="020B0502020202020204" pitchFamily="34" charset="0"/>
                        </a:rPr>
                        <a:t>Mid Year Meeting</a:t>
                      </a:r>
                      <a:endParaRPr lang="en-US" sz="1600" i="1" cap="none" spc="0" dirty="0">
                        <a:solidFill>
                          <a:schemeClr val="tx1"/>
                        </a:solidFill>
                        <a:latin typeface="Century Gothic" panose="020B0502020202020204" pitchFamily="34" charset="0"/>
                      </a:endParaRPr>
                    </a:p>
                    <a:p>
                      <a:pPr>
                        <a:lnSpc>
                          <a:spcPct val="150000"/>
                        </a:lnSpc>
                      </a:pPr>
                      <a:r>
                        <a:rPr lang="en-US" sz="1600" cap="none" spc="0" dirty="0">
                          <a:solidFill>
                            <a:schemeClr val="tx1"/>
                          </a:solidFill>
                          <a:latin typeface="Century Gothic" panose="020B0502020202020204" pitchFamily="34" charset="0"/>
                        </a:rPr>
                        <a:t>Year end meeting</a:t>
                      </a:r>
                      <a:endParaRPr lang="en-US" sz="1600" i="1" cap="none" spc="0" dirty="0">
                        <a:solidFill>
                          <a:schemeClr val="tx1"/>
                        </a:solidFill>
                        <a:latin typeface="Century Gothic" panose="020B0502020202020204" pitchFamily="34" charset="0"/>
                      </a:endParaRPr>
                    </a:p>
                  </a:txBody>
                  <a:tcPr marL="134024" marR="103187" marT="103095" marB="103095" anchor="ctr">
                    <a:lnL w="6350" cap="flat" cmpd="sng" algn="ctr">
                      <a:noFill/>
                      <a:prstDash val="solid"/>
                    </a:lnL>
                    <a:lnR w="6350" cap="flat" cmpd="sng" algn="ctr">
                      <a:noFill/>
                      <a:prstDash val="solid"/>
                    </a:lnR>
                    <a:lnT w="6350" cap="flat" cmpd="sng" algn="ctr">
                      <a:noFill/>
                      <a:prstDash val="soli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50000"/>
                        </a:lnSpc>
                      </a:pPr>
                      <a:r>
                        <a:rPr lang="en-US" sz="1600" cap="none" spc="0" dirty="0">
                          <a:solidFill>
                            <a:schemeClr val="tx1"/>
                          </a:solidFill>
                          <a:latin typeface="Century Gothic" panose="020B0502020202020204" pitchFamily="34" charset="0"/>
                        </a:rPr>
                        <a:t>$50 per meeting</a:t>
                      </a:r>
                    </a:p>
                  </a:txBody>
                  <a:tcPr marL="134024" marR="103187" marT="103095" marB="103095" anchor="ctr">
                    <a:lnL w="6350" cap="flat" cmpd="sng" algn="ctr">
                      <a:noFill/>
                      <a:prstDash val="solid"/>
                    </a:lnL>
                    <a:lnR w="12700" cap="flat" cmpd="sng" algn="ctr">
                      <a:solidFill>
                        <a:schemeClr val="tx1"/>
                      </a:solidFill>
                      <a:prstDash val="solid"/>
                      <a:round/>
                      <a:headEnd type="none" w="med" len="med"/>
                      <a:tailEnd type="none" w="med" len="med"/>
                    </a:lnR>
                    <a:lnT w="6350" cap="flat" cmpd="sng" algn="ctr">
                      <a:noFill/>
                      <a:prstDash val="soli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50000"/>
                        </a:lnSpc>
                      </a:pPr>
                      <a:r>
                        <a:rPr lang="en-US" sz="1600" cap="none" spc="0" dirty="0">
                          <a:solidFill>
                            <a:schemeClr val="tx1"/>
                          </a:solidFill>
                          <a:latin typeface="Century Gothic" panose="020B0502020202020204" pitchFamily="34" charset="0"/>
                        </a:rPr>
                        <a:t>Required Financial Program 1</a:t>
                      </a:r>
                    </a:p>
                    <a:p>
                      <a:pPr>
                        <a:lnSpc>
                          <a:spcPct val="150000"/>
                        </a:lnSpc>
                      </a:pPr>
                      <a:r>
                        <a:rPr lang="en-US" sz="1600" cap="none" spc="0" dirty="0">
                          <a:solidFill>
                            <a:schemeClr val="tx1"/>
                          </a:solidFill>
                          <a:latin typeface="Century Gothic" panose="020B0502020202020204" pitchFamily="34" charset="0"/>
                        </a:rPr>
                        <a:t>Required Financial Program 2 </a:t>
                      </a:r>
                    </a:p>
                    <a:p>
                      <a:pPr>
                        <a:lnSpc>
                          <a:spcPct val="150000"/>
                        </a:lnSpc>
                      </a:pPr>
                      <a:r>
                        <a:rPr lang="en-US" sz="1600" cap="none" spc="0" dirty="0">
                          <a:solidFill>
                            <a:schemeClr val="tx1"/>
                          </a:solidFill>
                          <a:latin typeface="Century Gothic" panose="020B0502020202020204" pitchFamily="34" charset="0"/>
                        </a:rPr>
                        <a:t>Additional Program </a:t>
                      </a:r>
                    </a:p>
                    <a:p>
                      <a:pPr>
                        <a:lnSpc>
                          <a:spcPct val="150000"/>
                        </a:lnSpc>
                      </a:pPr>
                      <a:r>
                        <a:rPr lang="en-US" sz="1600" cap="none" spc="0" dirty="0">
                          <a:solidFill>
                            <a:schemeClr val="tx1"/>
                          </a:solidFill>
                          <a:latin typeface="Century Gothic" panose="020B0502020202020204" pitchFamily="34" charset="0"/>
                        </a:rPr>
                        <a:t>Additional Program </a:t>
                      </a:r>
                    </a:p>
                  </a:txBody>
                  <a:tcPr marL="134024" marR="103187" marT="103095" marB="103095" anchor="ctr">
                    <a:lnL w="12700" cap="flat" cmpd="sng" algn="ctr">
                      <a:solidFill>
                        <a:schemeClr val="tx1"/>
                      </a:solidFill>
                      <a:prstDash val="solid"/>
                      <a:round/>
                      <a:headEnd type="none" w="med" len="med"/>
                      <a:tailEnd type="none" w="med" len="med"/>
                    </a:lnL>
                    <a:lnR w="6350" cap="flat" cmpd="sng" algn="ctr">
                      <a:noFill/>
                      <a:prstDash val="solid"/>
                    </a:lnR>
                    <a:lnT w="6350" cap="flat" cmpd="sng" algn="ctr">
                      <a:noFill/>
                      <a:prstDash val="soli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50000"/>
                        </a:lnSpc>
                      </a:pPr>
                      <a:r>
                        <a:rPr lang="en-US" sz="1600" cap="none" spc="0" dirty="0">
                          <a:solidFill>
                            <a:schemeClr val="tx1"/>
                          </a:solidFill>
                          <a:latin typeface="Century Gothic" panose="020B0502020202020204" pitchFamily="34" charset="0"/>
                        </a:rPr>
                        <a:t>$75 per program</a:t>
                      </a:r>
                    </a:p>
                  </a:txBody>
                  <a:tcPr marL="134024" marR="103187" marT="103095" marB="103095" anchor="ctr">
                    <a:lnL w="6350" cap="flat" cmpd="sng" algn="ctr">
                      <a:noFill/>
                      <a:prstDash val="solid"/>
                    </a:lnL>
                    <a:lnR w="12700" cmpd="sng">
                      <a:noFill/>
                      <a:prstDash val="solid"/>
                    </a:lnR>
                    <a:lnT w="6350" cap="flat" cmpd="sng" algn="ctr">
                      <a:noFill/>
                      <a:prstDash val="soli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85618143"/>
                  </a:ext>
                </a:extLst>
              </a:tr>
              <a:tr h="924494">
                <a:tc gridSpan="4">
                  <a:txBody>
                    <a:bodyPr/>
                    <a:lstStyle/>
                    <a:p>
                      <a:pPr algn="ctr">
                        <a:lnSpc>
                          <a:spcPct val="150000"/>
                        </a:lnSpc>
                      </a:pPr>
                      <a:r>
                        <a:rPr lang="en-US" sz="1600" cap="none" spc="0" dirty="0">
                          <a:solidFill>
                            <a:schemeClr val="tx1"/>
                          </a:solidFill>
                          <a:latin typeface="Century Gothic" panose="020B0502020202020204" pitchFamily="34" charset="0"/>
                        </a:rPr>
                        <a:t>Total Supplement Available: $450</a:t>
                      </a:r>
                    </a:p>
                    <a:p>
                      <a:pPr algn="ctr">
                        <a:lnSpc>
                          <a:spcPct val="150000"/>
                        </a:lnSpc>
                      </a:pPr>
                      <a:r>
                        <a:rPr lang="en-US" sz="1600" cap="none" spc="0" dirty="0">
                          <a:solidFill>
                            <a:schemeClr val="tx1"/>
                          </a:solidFill>
                          <a:latin typeface="Century Gothic" panose="020B0502020202020204" pitchFamily="34" charset="0"/>
                        </a:rPr>
                        <a:t>(Up to $150 for all meetings and $300 for all programs)</a:t>
                      </a:r>
                    </a:p>
                  </a:txBody>
                  <a:tcPr marL="134024" marR="103187" marT="103095" marB="103095">
                    <a:lnL w="38100" cap="flat" cmpd="sng" algn="ctr">
                      <a:noFill/>
                      <a:prstDash val="solid"/>
                    </a:lnL>
                    <a:lnR w="38100"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alpha val="30196"/>
                      </a:srgbClr>
                    </a:solidFill>
                  </a:tcPr>
                </a:tc>
                <a:tc hMerge="1">
                  <a:txBody>
                    <a:bodyPr/>
                    <a:lstStyle/>
                    <a:p>
                      <a:endParaRPr lang="en-US"/>
                    </a:p>
                  </a:txBody>
                  <a:tcPr/>
                </a:tc>
                <a:tc hMerge="1">
                  <a:txBody>
                    <a:bodyPr/>
                    <a:lstStyle/>
                    <a:p>
                      <a:endParaRPr lang="en-US"/>
                    </a:p>
                  </a:txBody>
                  <a:tcPr/>
                </a:tc>
                <a:tc hMerge="1">
                  <a:txBody>
                    <a:bodyPr/>
                    <a:lstStyle/>
                    <a:p>
                      <a:pPr algn="ctr">
                        <a:lnSpc>
                          <a:spcPct val="150000"/>
                        </a:lnSpc>
                      </a:pPr>
                      <a:endParaRPr lang="en-US" sz="1600">
                        <a:solidFill>
                          <a:schemeClr val="tx1"/>
                        </a:solidFill>
                      </a:endParaRPr>
                    </a:p>
                  </a:txBody>
                  <a:tcPr/>
                </a:tc>
                <a:extLst>
                  <a:ext uri="{0D108BD9-81ED-4DB2-BD59-A6C34878D82A}">
                    <a16:rowId xmlns:a16="http://schemas.microsoft.com/office/drawing/2014/main" val="1907076450"/>
                  </a:ext>
                </a:extLst>
              </a:tr>
              <a:tr h="563660">
                <a:tc gridSpan="4">
                  <a:txBody>
                    <a:bodyPr/>
                    <a:lstStyle/>
                    <a:p>
                      <a:pPr algn="ctr">
                        <a:lnSpc>
                          <a:spcPct val="150000"/>
                        </a:lnSpc>
                      </a:pPr>
                      <a:r>
                        <a:rPr lang="en-US" sz="1600" i="1" cap="none" spc="0" dirty="0">
                          <a:solidFill>
                            <a:schemeClr val="tx1"/>
                          </a:solidFill>
                          <a:latin typeface="Century Gothic" panose="020B0502020202020204" pitchFamily="34" charset="0"/>
                        </a:rPr>
                        <a:t>Must attend at least 1 meeting and record 1 program in EACH semester (2 required programs) to earn any supplement.</a:t>
                      </a:r>
                    </a:p>
                  </a:txBody>
                  <a:tcPr marL="134024" marR="103187" marT="103095" marB="103095" anchor="ctr">
                    <a:lnL w="6350" cap="flat" cmpd="sng" algn="ctr">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pPr>
                        <a:lnSpc>
                          <a:spcPct val="150000"/>
                        </a:lnSpc>
                      </a:pPr>
                      <a:endParaRPr lang="en-US"/>
                    </a:p>
                  </a:txBody>
                  <a:tcPr/>
                </a:tc>
                <a:tc hMerge="1">
                  <a:txBody>
                    <a:bodyPr/>
                    <a:lstStyle/>
                    <a:p>
                      <a:pPr algn="ctr">
                        <a:lnSpc>
                          <a:spcPct val="150000"/>
                        </a:lnSpc>
                      </a:pPr>
                      <a:endParaRPr lang="en-US" sz="1600">
                        <a:solidFill>
                          <a:schemeClr val="tx1"/>
                        </a:solidFill>
                      </a:endParaRPr>
                    </a:p>
                  </a:txBody>
                  <a:tcPr/>
                </a:tc>
                <a:extLst>
                  <a:ext uri="{0D108BD9-81ED-4DB2-BD59-A6C34878D82A}">
                    <a16:rowId xmlns:a16="http://schemas.microsoft.com/office/drawing/2014/main" val="2893320272"/>
                  </a:ext>
                </a:extLst>
              </a:tr>
              <a:tr h="924494">
                <a:tc gridSpan="4">
                  <a:txBody>
                    <a:bodyPr/>
                    <a:lstStyle/>
                    <a:p>
                      <a:pPr algn="ctr">
                        <a:lnSpc>
                          <a:spcPct val="150000"/>
                        </a:lnSpc>
                      </a:pPr>
                      <a:r>
                        <a:rPr lang="en-US" sz="1600" cap="none" spc="0" dirty="0">
                          <a:solidFill>
                            <a:schemeClr val="tx1"/>
                          </a:solidFill>
                          <a:latin typeface="Century Gothic" panose="020B0502020202020204" pitchFamily="34" charset="0"/>
                        </a:rPr>
                        <a:t>Champions will also be responsible for communication to their staff including reading monthly emails and sending the information to their staff. Champions will also provide a wellness board for their site to post wellness information.</a:t>
                      </a:r>
                      <a:endParaRPr lang="en-US" sz="1600" i="0" cap="none" spc="0" dirty="0">
                        <a:solidFill>
                          <a:schemeClr val="tx1"/>
                        </a:solidFill>
                        <a:latin typeface="Century Gothic" panose="020B0502020202020204" pitchFamily="34" charset="0"/>
                      </a:endParaRPr>
                    </a:p>
                  </a:txBody>
                  <a:tcPr marL="134024" marR="103187" marT="103095" marB="103095">
                    <a:lnL w="38100" cap="flat" cmpd="sng" algn="ctr">
                      <a:noFill/>
                      <a:prstDash val="solid"/>
                    </a:lnL>
                    <a:lnR w="38100" cap="flat" cmpd="sng" algn="ctr">
                      <a:noFill/>
                      <a:prstDash val="solid"/>
                    </a:lnR>
                    <a:lnT w="12700" cap="flat" cmpd="sng" algn="ctr">
                      <a:solidFill>
                        <a:schemeClr val="tx1"/>
                      </a:solidFill>
                      <a:prstDash val="solid"/>
                      <a:round/>
                      <a:headEnd type="none" w="med" len="med"/>
                      <a:tailEnd type="none" w="med" len="med"/>
                    </a:lnT>
                    <a:lnB w="38100" cap="flat" cmpd="sng" algn="ctr">
                      <a:noFill/>
                      <a:prstDash val="solid"/>
                    </a:lnB>
                    <a:solidFill>
                      <a:srgbClr val="F2F2F2">
                        <a:alpha val="30196"/>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6331844"/>
                  </a:ext>
                </a:extLst>
              </a:tr>
            </a:tbl>
          </a:graphicData>
        </a:graphic>
      </p:graphicFrame>
    </p:spTree>
    <p:extLst>
      <p:ext uri="{BB962C8B-B14F-4D97-AF65-F5344CB8AC3E}">
        <p14:creationId xmlns:p14="http://schemas.microsoft.com/office/powerpoint/2010/main" val="3939912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04BC67-68B8-78CA-119C-EA5451687BA4}"/>
              </a:ext>
            </a:extLst>
          </p:cNvPr>
          <p:cNvSpPr>
            <a:spLocks noGrp="1"/>
          </p:cNvSpPr>
          <p:nvPr>
            <p:ph type="title"/>
          </p:nvPr>
        </p:nvSpPr>
        <p:spPr>
          <a:xfrm>
            <a:off x="838200" y="1412488"/>
            <a:ext cx="2899189" cy="4363844"/>
          </a:xfrm>
        </p:spPr>
        <p:txBody>
          <a:bodyPr vert="horz" lIns="91440" tIns="45720" rIns="91440" bIns="45720" rtlCol="0" anchor="t">
            <a:normAutofit fontScale="90000"/>
          </a:bodyPr>
          <a:lstStyle/>
          <a:p>
            <a:pPr algn="ctr"/>
            <a:r>
              <a:rPr lang="en-US" sz="3700" kern="1200" dirty="0">
                <a:solidFill>
                  <a:srgbClr val="FFFFFF"/>
                </a:solidFill>
                <a:latin typeface="Century Gothic" panose="020B0502020202020204" pitchFamily="34" charset="0"/>
              </a:rPr>
              <a:t>Financial Requirement</a:t>
            </a:r>
            <a:br>
              <a:rPr lang="en-US" sz="3700" kern="1200" dirty="0">
                <a:solidFill>
                  <a:srgbClr val="FFFFFF"/>
                </a:solidFill>
                <a:latin typeface="Century Gothic" panose="020B0502020202020204" pitchFamily="34" charset="0"/>
              </a:rPr>
            </a:br>
            <a:br>
              <a:rPr lang="en-US" sz="3700" kern="1200" dirty="0">
                <a:solidFill>
                  <a:srgbClr val="FFFFFF"/>
                </a:solidFill>
                <a:latin typeface="Century Gothic" panose="020B0502020202020204" pitchFamily="34" charset="0"/>
              </a:rPr>
            </a:br>
            <a:r>
              <a:rPr lang="en-US" sz="2400" kern="1200" dirty="0">
                <a:solidFill>
                  <a:srgbClr val="FFFFFF"/>
                </a:solidFill>
                <a:latin typeface="Century Gothic" panose="020B0502020202020204" pitchFamily="34" charset="0"/>
              </a:rPr>
              <a:t>Champions must complete 2 Financial Wellness Programs </a:t>
            </a:r>
            <a:br>
              <a:rPr lang="en-US" sz="2400" kern="1200" dirty="0">
                <a:solidFill>
                  <a:srgbClr val="FFFFFF"/>
                </a:solidFill>
                <a:latin typeface="Century Gothic" panose="020B0502020202020204" pitchFamily="34" charset="0"/>
              </a:rPr>
            </a:br>
            <a:br>
              <a:rPr lang="en-US" sz="2400" kern="1200" dirty="0">
                <a:solidFill>
                  <a:srgbClr val="FFFFFF"/>
                </a:solidFill>
                <a:latin typeface="Century Gothic" panose="020B0502020202020204" pitchFamily="34" charset="0"/>
              </a:rPr>
            </a:br>
            <a:r>
              <a:rPr lang="en-US" sz="2400" kern="1200" dirty="0">
                <a:solidFill>
                  <a:srgbClr val="FFFFFF"/>
                </a:solidFill>
                <a:latin typeface="Century Gothic" panose="020B0502020202020204" pitchFamily="34" charset="0"/>
              </a:rPr>
              <a:t>$75 supplement for each program</a:t>
            </a:r>
            <a:endParaRPr lang="en-US" sz="3700" kern="1200" dirty="0">
              <a:solidFill>
                <a:srgbClr val="FFFFFF"/>
              </a:solidFill>
              <a:latin typeface="Century Gothic" panose="020B0502020202020204" pitchFamily="34" charset="0"/>
            </a:endParaRPr>
          </a:p>
        </p:txBody>
      </p:sp>
      <p:sp>
        <p:nvSpPr>
          <p:cNvPr id="4" name="Content Placeholder 2">
            <a:extLst>
              <a:ext uri="{FF2B5EF4-FFF2-40B4-BE49-F238E27FC236}">
                <a16:creationId xmlns:a16="http://schemas.microsoft.com/office/drawing/2014/main" id="{070521C9-F4F0-48B8-3C69-2B07AA1E3801}"/>
              </a:ext>
            </a:extLst>
          </p:cNvPr>
          <p:cNvSpPr>
            <a:spLocks noGrp="1"/>
          </p:cNvSpPr>
          <p:nvPr>
            <p:ph idx="1"/>
          </p:nvPr>
        </p:nvSpPr>
        <p:spPr>
          <a:xfrm>
            <a:off x="4380855" y="1412489"/>
            <a:ext cx="3427283" cy="4363844"/>
          </a:xfrm>
        </p:spPr>
        <p:txBody>
          <a:bodyPr vert="horz" lIns="91440" tIns="45720" rIns="91440" bIns="45720" rtlCol="0">
            <a:normAutofit/>
          </a:bodyPr>
          <a:lstStyle/>
          <a:p>
            <a:pPr marL="0" indent="0">
              <a:buNone/>
            </a:pPr>
            <a:r>
              <a:rPr lang="en-US" sz="2000" b="1" dirty="0">
                <a:latin typeface="Century Gothic" panose="020B0502020202020204" pitchFamily="34" charset="0"/>
              </a:rPr>
              <a:t>Financial Program 1: </a:t>
            </a:r>
          </a:p>
          <a:p>
            <a:pPr marL="0"/>
            <a:r>
              <a:rPr lang="en-US" sz="2000" dirty="0">
                <a:latin typeface="Century Gothic" panose="020B0502020202020204" pitchFamily="34" charset="0"/>
              </a:rPr>
              <a:t>Must utilize PCS voluntary retirement vendors </a:t>
            </a:r>
          </a:p>
          <a:p>
            <a:pPr lvl="1"/>
            <a:r>
              <a:rPr lang="en-US" sz="2000" dirty="0">
                <a:latin typeface="Century Gothic" panose="020B0502020202020204" pitchFamily="34" charset="0"/>
              </a:rPr>
              <a:t>Voluntary Retirement Benefits</a:t>
            </a:r>
          </a:p>
          <a:p>
            <a:pPr lvl="1"/>
            <a:r>
              <a:rPr lang="en-US" sz="2000" dirty="0">
                <a:latin typeface="Century Gothic" panose="020B0502020202020204" pitchFamily="34" charset="0"/>
              </a:rPr>
              <a:t>FRS/DROP</a:t>
            </a:r>
          </a:p>
          <a:p>
            <a:pPr lvl="1"/>
            <a:r>
              <a:rPr lang="en-US" sz="2000" dirty="0">
                <a:latin typeface="Century Gothic" panose="020B0502020202020204" pitchFamily="34" charset="0"/>
              </a:rPr>
              <a:t>Social Security</a:t>
            </a:r>
          </a:p>
          <a:p>
            <a:pPr lvl="1"/>
            <a:r>
              <a:rPr lang="en-US" sz="2000" dirty="0">
                <a:latin typeface="Century Gothic" panose="020B0502020202020204" pitchFamily="34" charset="0"/>
              </a:rPr>
              <a:t>Estate Planning</a:t>
            </a:r>
          </a:p>
          <a:p>
            <a:pPr lvl="1"/>
            <a:r>
              <a:rPr lang="en-US" sz="2000" dirty="0">
                <a:latin typeface="Century Gothic" panose="020B0502020202020204" pitchFamily="34" charset="0"/>
              </a:rPr>
              <a:t>Student loan Forgiveness</a:t>
            </a:r>
          </a:p>
          <a:p>
            <a:pPr lvl="1"/>
            <a:r>
              <a:rPr lang="en-US" sz="2000" dirty="0">
                <a:latin typeface="Century Gothic" panose="020B0502020202020204" pitchFamily="34" charset="0"/>
              </a:rPr>
              <a:t>Planning for success</a:t>
            </a:r>
          </a:p>
          <a:p>
            <a:pPr lvl="1"/>
            <a:r>
              <a:rPr lang="en-US" sz="2000" dirty="0">
                <a:latin typeface="Century Gothic" panose="020B0502020202020204" pitchFamily="34" charset="0"/>
              </a:rPr>
              <a:t>&amp; much more!</a:t>
            </a:r>
          </a:p>
          <a:p>
            <a:pPr marL="0"/>
            <a:endParaRPr lang="en-US" sz="2000" dirty="0">
              <a:latin typeface="Century Gothic" panose="020B0502020202020204" pitchFamily="34" charset="0"/>
            </a:endParaRPr>
          </a:p>
          <a:p>
            <a:endParaRPr lang="en-US" sz="2000" dirty="0"/>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FF0058BE-9456-3606-9D36-2731BB39C1DB}"/>
              </a:ext>
            </a:extLst>
          </p:cNvPr>
          <p:cNvSpPr txBox="1">
            <a:spLocks/>
          </p:cNvSpPr>
          <p:nvPr/>
        </p:nvSpPr>
        <p:spPr>
          <a:xfrm>
            <a:off x="8451604" y="1412489"/>
            <a:ext cx="3197701" cy="4363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entury Gothic" panose="020B0502020202020204" pitchFamily="34" charset="0"/>
              </a:rPr>
              <a:t>Financial Program 2:</a:t>
            </a:r>
          </a:p>
          <a:p>
            <a:r>
              <a:rPr lang="en-US" sz="2000" dirty="0">
                <a:latin typeface="Century Gothic" panose="020B0502020202020204" pitchFamily="34" charset="0"/>
              </a:rPr>
              <a:t>Any of options for program 1</a:t>
            </a:r>
          </a:p>
          <a:p>
            <a:r>
              <a:rPr lang="en-US" sz="2000" dirty="0">
                <a:latin typeface="Century Gothic" panose="020B0502020202020204" pitchFamily="34" charset="0"/>
              </a:rPr>
              <a:t>5/3 Bank Presentation</a:t>
            </a:r>
          </a:p>
          <a:p>
            <a:r>
              <a:rPr lang="en-US" sz="2000" dirty="0">
                <a:latin typeface="Century Gothic" panose="020B0502020202020204" pitchFamily="34" charset="0"/>
              </a:rPr>
              <a:t>EAP financial stress</a:t>
            </a:r>
          </a:p>
          <a:p>
            <a:r>
              <a:rPr lang="en-US" sz="2000" dirty="0">
                <a:latin typeface="Century Gothic" panose="020B0502020202020204" pitchFamily="34" charset="0"/>
              </a:rPr>
              <a:t>Nutrition – eating on a budget</a:t>
            </a:r>
          </a:p>
          <a:p>
            <a:r>
              <a:rPr lang="en-US" sz="2000" dirty="0">
                <a:latin typeface="Century Gothic" panose="020B0502020202020204" pitchFamily="34" charset="0"/>
              </a:rPr>
              <a:t>Multi-week budgeting &amp; savings program  </a:t>
            </a:r>
          </a:p>
          <a:p>
            <a:pPr marL="0"/>
            <a:endParaRPr lang="en-US" sz="2000" dirty="0"/>
          </a:p>
          <a:p>
            <a:endParaRPr lang="en-US" sz="2000" dirty="0"/>
          </a:p>
        </p:txBody>
      </p:sp>
    </p:spTree>
    <p:extLst>
      <p:ext uri="{BB962C8B-B14F-4D97-AF65-F5344CB8AC3E}">
        <p14:creationId xmlns:p14="http://schemas.microsoft.com/office/powerpoint/2010/main" val="2016774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1" name="Rectangle 1040">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12188952"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a:extLst>
              <a:ext uri="{FF2B5EF4-FFF2-40B4-BE49-F238E27FC236}">
                <a16:creationId xmlns:a16="http://schemas.microsoft.com/office/drawing/2014/main" id="{8616359E-1C42-3BA2-F428-B45BEF47BA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2883" y="890214"/>
            <a:ext cx="2263113" cy="7128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anklin Templeton | Envestnet">
            <a:extLst>
              <a:ext uri="{FF2B5EF4-FFF2-40B4-BE49-F238E27FC236}">
                <a16:creationId xmlns:a16="http://schemas.microsoft.com/office/drawing/2014/main" id="{EA787ADB-775E-7B5B-D98A-46D20662FF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05463" y="735966"/>
            <a:ext cx="2016831" cy="8067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quitable - Equitable updated their cover photo. | Facebook">
            <a:extLst>
              <a:ext uri="{FF2B5EF4-FFF2-40B4-BE49-F238E27FC236}">
                <a16:creationId xmlns:a16="http://schemas.microsoft.com/office/drawing/2014/main" id="{3034D831-DB7E-9E13-EC8D-12890FCE825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49850" y="717693"/>
            <a:ext cx="1992670" cy="8432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ncoast Credit Union Logo full color - Ryan's Case for Smiles">
            <a:extLst>
              <a:ext uri="{FF2B5EF4-FFF2-40B4-BE49-F238E27FC236}">
                <a16:creationId xmlns:a16="http://schemas.microsoft.com/office/drawing/2014/main" id="{E827840C-E1BD-1662-F47E-D93C85AC908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8011" y="2957339"/>
            <a:ext cx="3228290" cy="952345"/>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D1C2BD-2246-C1EA-02DE-B7F3F7244EA0}"/>
              </a:ext>
            </a:extLst>
          </p:cNvPr>
          <p:cNvSpPr>
            <a:spLocks noGrp="1"/>
          </p:cNvSpPr>
          <p:nvPr>
            <p:ph type="title"/>
          </p:nvPr>
        </p:nvSpPr>
        <p:spPr>
          <a:xfrm>
            <a:off x="4481973" y="2892583"/>
            <a:ext cx="6868620" cy="1016898"/>
          </a:xfrm>
        </p:spPr>
        <p:txBody>
          <a:bodyPr vert="horz" lIns="91440" tIns="45720" rIns="91440" bIns="45720" rtlCol="0" anchor="ctr">
            <a:normAutofit/>
          </a:bodyPr>
          <a:lstStyle/>
          <a:p>
            <a:r>
              <a:rPr lang="en-US" sz="4000" b="1" kern="1200" dirty="0">
                <a:solidFill>
                  <a:srgbClr val="FFFFFF"/>
                </a:solidFill>
                <a:latin typeface="+mj-lt"/>
                <a:ea typeface="+mj-ea"/>
                <a:cs typeface="+mj-cs"/>
              </a:rPr>
              <a:t>Financial Program 1 Options</a:t>
            </a:r>
          </a:p>
        </p:txBody>
      </p:sp>
      <p:cxnSp>
        <p:nvCxnSpPr>
          <p:cNvPr id="1045" name="Straight Connector 1044">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7597"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DDFDA711-2183-447C-AA6C-B1B5643763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10875"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1026" name="Picture 2" descr="AIG Files Preliminary Prospectus for 'Corebridge' Life ...">
            <a:extLst>
              <a:ext uri="{FF2B5EF4-FFF2-40B4-BE49-F238E27FC236}">
                <a16:creationId xmlns:a16="http://schemas.microsoft.com/office/drawing/2014/main" id="{4ECD320E-CD54-4FCC-4DA0-D73DC300A7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973" b="41623"/>
          <a:stretch/>
        </p:blipFill>
        <p:spPr bwMode="auto">
          <a:xfrm>
            <a:off x="9879231" y="857867"/>
            <a:ext cx="1981842" cy="5629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35E170-D140-A68C-4BFB-4E11EA19692A}"/>
              </a:ext>
            </a:extLst>
          </p:cNvPr>
          <p:cNvSpPr txBox="1"/>
          <p:nvPr/>
        </p:nvSpPr>
        <p:spPr>
          <a:xfrm>
            <a:off x="4162796" y="5938098"/>
            <a:ext cx="6868620" cy="362527"/>
          </a:xfrm>
          <a:prstGeom prst="rect">
            <a:avLst/>
          </a:prstGeom>
        </p:spPr>
        <p:txBody>
          <a:bodyPr vert="horz" lIns="91440" tIns="45720" rIns="91440" bIns="45720" numCol="2" rtlCol="0">
            <a:normAutofit fontScale="92500" lnSpcReduction="20000"/>
          </a:bodyPr>
          <a:lstStyle/>
          <a:p>
            <a:pPr>
              <a:lnSpc>
                <a:spcPct val="90000"/>
              </a:lnSpc>
              <a:spcAft>
                <a:spcPts val="600"/>
              </a:spcAft>
            </a:pPr>
            <a:r>
              <a:rPr lang="en-US" sz="2400" b="1" dirty="0">
                <a:solidFill>
                  <a:srgbClr val="FFFFFF"/>
                </a:solidFill>
              </a:rPr>
              <a:t>No cost to you!</a:t>
            </a:r>
            <a:endParaRPr lang="en-US" sz="2400" dirty="0">
              <a:solidFill>
                <a:srgbClr val="FFFFFF"/>
              </a:solidFill>
            </a:endParaRPr>
          </a:p>
          <a:p>
            <a:pPr marL="285750" indent="-228600">
              <a:lnSpc>
                <a:spcPct val="90000"/>
              </a:lnSpc>
              <a:spcAft>
                <a:spcPts val="600"/>
              </a:spcAft>
              <a:buFont typeface="Arial" panose="020B0604020202020204" pitchFamily="34" charset="0"/>
              <a:buChar char="•"/>
            </a:pPr>
            <a:endParaRPr lang="en-US" sz="1000" dirty="0">
              <a:solidFill>
                <a:srgbClr val="FFFFFF"/>
              </a:solidFill>
            </a:endParaRPr>
          </a:p>
        </p:txBody>
      </p:sp>
      <p:grpSp>
        <p:nvGrpSpPr>
          <p:cNvPr id="9" name="Group 8">
            <a:extLst>
              <a:ext uri="{FF2B5EF4-FFF2-40B4-BE49-F238E27FC236}">
                <a16:creationId xmlns:a16="http://schemas.microsoft.com/office/drawing/2014/main" id="{D591E73D-F2FA-0261-F14D-7EDE9C0F7520}"/>
              </a:ext>
            </a:extLst>
          </p:cNvPr>
          <p:cNvGrpSpPr/>
          <p:nvPr/>
        </p:nvGrpSpPr>
        <p:grpSpPr>
          <a:xfrm>
            <a:off x="417689" y="5278648"/>
            <a:ext cx="3225769" cy="886439"/>
            <a:chOff x="681996" y="3846104"/>
            <a:chExt cx="4090264" cy="1124001"/>
          </a:xfrm>
        </p:grpSpPr>
        <p:pic>
          <p:nvPicPr>
            <p:cNvPr id="1034" name="Picture 10" descr="About/Our Story — FEI &amp; GAC| Serving Tampa, Wesley Chapel, Land O Lakes,  Lutz and surrounding areas">
              <a:extLst>
                <a:ext uri="{FF2B5EF4-FFF2-40B4-BE49-F238E27FC236}">
                  <a16:creationId xmlns:a16="http://schemas.microsoft.com/office/drawing/2014/main" id="{4E1E8B2D-F64F-B94A-3767-DE045B94D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996" y="3846104"/>
              <a:ext cx="2207119" cy="1124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2243DFC-8DD1-FB41-7DE5-0F35A89C5D22}"/>
                </a:ext>
              </a:extLst>
            </p:cNvPr>
            <p:cNvPicPr>
              <a:picLocks noChangeAspect="1"/>
            </p:cNvPicPr>
            <p:nvPr/>
          </p:nvPicPr>
          <p:blipFill>
            <a:blip r:embed="rId8"/>
            <a:stretch>
              <a:fillRect/>
            </a:stretch>
          </p:blipFill>
          <p:spPr>
            <a:xfrm>
              <a:off x="2701581" y="4039945"/>
              <a:ext cx="2070679" cy="656012"/>
            </a:xfrm>
            <a:prstGeom prst="rect">
              <a:avLst/>
            </a:prstGeom>
          </p:spPr>
        </p:pic>
        <p:cxnSp>
          <p:nvCxnSpPr>
            <p:cNvPr id="8" name="Straight Connector 7">
              <a:extLst>
                <a:ext uri="{FF2B5EF4-FFF2-40B4-BE49-F238E27FC236}">
                  <a16:creationId xmlns:a16="http://schemas.microsoft.com/office/drawing/2014/main" id="{A3BE1F4A-65D9-4E4A-BC9E-E92C266F6AD6}"/>
                </a:ext>
              </a:extLst>
            </p:cNvPr>
            <p:cNvCxnSpPr/>
            <p:nvPr/>
          </p:nvCxnSpPr>
          <p:spPr>
            <a:xfrm>
              <a:off x="2744711" y="4014067"/>
              <a:ext cx="0" cy="833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4967580A-6F33-65B4-7C57-5AABBCEDB4E1}"/>
              </a:ext>
            </a:extLst>
          </p:cNvPr>
          <p:cNvSpPr txBox="1"/>
          <p:nvPr/>
        </p:nvSpPr>
        <p:spPr>
          <a:xfrm>
            <a:off x="4639088" y="3862288"/>
            <a:ext cx="6868620" cy="2075810"/>
          </a:xfrm>
          <a:prstGeom prst="rect">
            <a:avLst/>
          </a:prstGeom>
        </p:spPr>
        <p:txBody>
          <a:bodyPr vert="horz" lIns="91440" tIns="45720" rIns="91440" bIns="45720" numCol="2" rtlCol="0">
            <a:normAutofit fontScale="92500" lnSpcReduction="20000"/>
          </a:bodyPr>
          <a:lstStyle/>
          <a:p>
            <a:pPr>
              <a:lnSpc>
                <a:spcPct val="90000"/>
              </a:lnSpc>
              <a:spcAft>
                <a:spcPts val="600"/>
              </a:spcAft>
            </a:pPr>
            <a:r>
              <a:rPr lang="en-US" sz="2400" b="1" dirty="0">
                <a:solidFill>
                  <a:srgbClr val="FFFFFF"/>
                </a:solidFill>
              </a:rPr>
              <a:t>Topics Include:</a:t>
            </a:r>
          </a:p>
          <a:p>
            <a:pPr marL="285750" indent="-228600">
              <a:lnSpc>
                <a:spcPct val="90000"/>
              </a:lnSpc>
              <a:spcAft>
                <a:spcPts val="600"/>
              </a:spcAft>
              <a:buFont typeface="Arial" panose="020B0604020202020204" pitchFamily="34" charset="0"/>
              <a:buChar char="•"/>
            </a:pPr>
            <a:r>
              <a:rPr lang="en-US" sz="2400" dirty="0">
                <a:solidFill>
                  <a:srgbClr val="FFFFFF"/>
                </a:solidFill>
              </a:rPr>
              <a:t>FRS/DROP Retirement</a:t>
            </a:r>
          </a:p>
          <a:p>
            <a:pPr marL="285750" indent="-228600">
              <a:lnSpc>
                <a:spcPct val="90000"/>
              </a:lnSpc>
              <a:spcAft>
                <a:spcPts val="600"/>
              </a:spcAft>
              <a:buFont typeface="Arial" panose="020B0604020202020204" pitchFamily="34" charset="0"/>
              <a:buChar char="•"/>
            </a:pPr>
            <a:r>
              <a:rPr lang="en-US" sz="2400" dirty="0">
                <a:solidFill>
                  <a:srgbClr val="FFFFFF"/>
                </a:solidFill>
              </a:rPr>
              <a:t>Maximizing Social Security</a:t>
            </a:r>
          </a:p>
          <a:p>
            <a:pPr marL="285750" indent="-228600">
              <a:lnSpc>
                <a:spcPct val="90000"/>
              </a:lnSpc>
              <a:spcAft>
                <a:spcPts val="600"/>
              </a:spcAft>
              <a:buFont typeface="Arial" panose="020B0604020202020204" pitchFamily="34" charset="0"/>
              <a:buChar char="•"/>
            </a:pPr>
            <a:r>
              <a:rPr lang="en-US" sz="2400" dirty="0">
                <a:solidFill>
                  <a:srgbClr val="FFFFFF"/>
                </a:solidFill>
              </a:rPr>
              <a:t>Estate Planning &amp; Legacy Planning</a:t>
            </a:r>
          </a:p>
          <a:p>
            <a:pPr marL="285750" indent="-228600">
              <a:lnSpc>
                <a:spcPct val="90000"/>
              </a:lnSpc>
              <a:spcAft>
                <a:spcPts val="600"/>
              </a:spcAft>
              <a:buFont typeface="Arial" panose="020B0604020202020204" pitchFamily="34" charset="0"/>
              <a:buChar char="•"/>
            </a:pPr>
            <a:r>
              <a:rPr lang="en-US" sz="2400" dirty="0">
                <a:solidFill>
                  <a:srgbClr val="FFFFFF"/>
                </a:solidFill>
              </a:rPr>
              <a:t>Financial Success</a:t>
            </a:r>
          </a:p>
          <a:p>
            <a:pPr marL="285750" indent="-228600">
              <a:lnSpc>
                <a:spcPct val="90000"/>
              </a:lnSpc>
              <a:spcAft>
                <a:spcPts val="600"/>
              </a:spcAft>
              <a:buFont typeface="Arial" panose="020B0604020202020204" pitchFamily="34" charset="0"/>
              <a:buChar char="•"/>
            </a:pPr>
            <a:endParaRPr lang="en-US" sz="2400" dirty="0">
              <a:solidFill>
                <a:srgbClr val="FFFFFF"/>
              </a:solidFill>
            </a:endParaRPr>
          </a:p>
          <a:p>
            <a:pPr marL="285750" indent="-228600">
              <a:lnSpc>
                <a:spcPct val="90000"/>
              </a:lnSpc>
              <a:spcAft>
                <a:spcPts val="600"/>
              </a:spcAft>
              <a:buFont typeface="Arial" panose="020B0604020202020204" pitchFamily="34" charset="0"/>
              <a:buChar char="•"/>
            </a:pPr>
            <a:r>
              <a:rPr lang="en-US" sz="2400" dirty="0">
                <a:solidFill>
                  <a:srgbClr val="FFFFFF"/>
                </a:solidFill>
              </a:rPr>
              <a:t>Student Loan Forgiveness</a:t>
            </a:r>
          </a:p>
          <a:p>
            <a:pPr marL="285750" indent="-228600">
              <a:lnSpc>
                <a:spcPct val="90000"/>
              </a:lnSpc>
              <a:spcAft>
                <a:spcPts val="600"/>
              </a:spcAft>
              <a:buFont typeface="Arial" panose="020B0604020202020204" pitchFamily="34" charset="0"/>
              <a:buChar char="•"/>
            </a:pPr>
            <a:r>
              <a:rPr lang="en-US" sz="2400" dirty="0">
                <a:solidFill>
                  <a:srgbClr val="FFFFFF"/>
                </a:solidFill>
              </a:rPr>
              <a:t>Investing</a:t>
            </a:r>
          </a:p>
          <a:p>
            <a:pPr marL="285750" indent="-228600">
              <a:lnSpc>
                <a:spcPct val="90000"/>
              </a:lnSpc>
              <a:spcAft>
                <a:spcPts val="600"/>
              </a:spcAft>
              <a:buFont typeface="Arial" panose="020B0604020202020204" pitchFamily="34" charset="0"/>
              <a:buChar char="•"/>
            </a:pPr>
            <a:r>
              <a:rPr lang="en-US" sz="2400" dirty="0">
                <a:solidFill>
                  <a:srgbClr val="FFFFFF"/>
                </a:solidFill>
              </a:rPr>
              <a:t>Budgeting</a:t>
            </a:r>
          </a:p>
          <a:p>
            <a:pPr marL="285750" indent="-228600">
              <a:lnSpc>
                <a:spcPct val="90000"/>
              </a:lnSpc>
              <a:spcAft>
                <a:spcPts val="600"/>
              </a:spcAft>
              <a:buFont typeface="Arial" panose="020B0604020202020204" pitchFamily="34" charset="0"/>
              <a:buChar char="•"/>
            </a:pPr>
            <a:r>
              <a:rPr lang="en-US" sz="2400" dirty="0">
                <a:solidFill>
                  <a:srgbClr val="FFFFFF"/>
                </a:solidFill>
              </a:rPr>
              <a:t>&amp; much more!</a:t>
            </a:r>
          </a:p>
          <a:p>
            <a:pPr marL="285750" indent="-228600">
              <a:lnSpc>
                <a:spcPct val="90000"/>
              </a:lnSpc>
              <a:spcAft>
                <a:spcPts val="600"/>
              </a:spcAft>
              <a:buFont typeface="Arial" panose="020B0604020202020204" pitchFamily="34" charset="0"/>
              <a:buChar char="•"/>
            </a:pPr>
            <a:endParaRPr lang="en-US" sz="1000" dirty="0">
              <a:solidFill>
                <a:srgbClr val="FFFFFF"/>
              </a:solidFill>
            </a:endParaRPr>
          </a:p>
        </p:txBody>
      </p:sp>
    </p:spTree>
    <p:extLst>
      <p:ext uri="{BB962C8B-B14F-4D97-AF65-F5344CB8AC3E}">
        <p14:creationId xmlns:p14="http://schemas.microsoft.com/office/powerpoint/2010/main" val="115721225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44546A"/>
      </a:dk2>
      <a:lt2>
        <a:srgbClr val="E7E6E6"/>
      </a:lt2>
      <a:accent1>
        <a:srgbClr val="4472C4"/>
      </a:accent1>
      <a:accent2>
        <a:srgbClr val="00B050"/>
      </a:accent2>
      <a:accent3>
        <a:srgbClr val="A5A5A5"/>
      </a:accent3>
      <a:accent4>
        <a:srgbClr val="2E75B5"/>
      </a:accent4>
      <a:accent5>
        <a:srgbClr val="5B9BD5"/>
      </a:accent5>
      <a:accent6>
        <a:srgbClr val="7030A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5117</TotalTime>
  <Words>1950</Words>
  <Application>Microsoft Office PowerPoint</Application>
  <PresentationFormat>Widescreen</PresentationFormat>
  <Paragraphs>418</Paragraphs>
  <Slides>54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Aptos</vt:lpstr>
      <vt:lpstr>Arial</vt:lpstr>
      <vt:lpstr>Calibri</vt:lpstr>
      <vt:lpstr>Calibri Light</vt:lpstr>
      <vt:lpstr>Century Gothic</vt:lpstr>
      <vt:lpstr>Wingdings</vt:lpstr>
      <vt:lpstr>Office Theme</vt:lpstr>
      <vt:lpstr>Employee Wellness Champion </vt:lpstr>
      <vt:lpstr>Please sign in by putting your name in the chat!</vt:lpstr>
      <vt:lpstr>Your District Wellness Team </vt:lpstr>
      <vt:lpstr>Employee Wellness Program </vt:lpstr>
      <vt:lpstr>25 days left of school! </vt:lpstr>
      <vt:lpstr>Champion</vt:lpstr>
      <vt:lpstr>PowerPoint Presentation</vt:lpstr>
      <vt:lpstr>Financial Requirement  Champions must complete 2 Financial Wellness Programs   $75 supplement for each program</vt:lpstr>
      <vt:lpstr>Financial Program 1 Options</vt:lpstr>
      <vt:lpstr>What’s one thing you learned from the financial presentation?</vt:lpstr>
      <vt:lpstr>Last day to report programs:</vt:lpstr>
      <vt:lpstr>Submit all proof of completions to mcintoshbra@pcsb.org</vt:lpstr>
      <vt:lpstr>Last day to use budget is</vt:lpstr>
      <vt:lpstr>Schedule</vt:lpstr>
      <vt:lpstr>Champion Program Highlights!</vt:lpstr>
      <vt:lpstr>PowerPoint Presentation</vt:lpstr>
      <vt:lpstr>PowerPoint Presentation</vt:lpstr>
      <vt:lpstr>Have a favorite program? Please share!</vt:lpstr>
      <vt:lpstr>2024-2025 EWC Awards</vt:lpstr>
      <vt:lpstr>Champions who went above and beyond: Completed 5 or more programs (so far)</vt:lpstr>
      <vt:lpstr>Overcoming obstacles</vt:lpstr>
      <vt:lpstr>Most financial programs completed:</vt:lpstr>
      <vt:lpstr>Most financial programs completed:</vt:lpstr>
      <vt:lpstr>Rookies of the Year!</vt:lpstr>
      <vt:lpstr>Rookies of the Year!</vt:lpstr>
      <vt:lpstr>2025 Champion Award!</vt:lpstr>
      <vt:lpstr>2025 Champion Award!</vt:lpstr>
      <vt:lpstr>Did you read the full email?</vt:lpstr>
      <vt:lpstr>PowerPoint Presentation</vt:lpstr>
      <vt:lpstr>Only 13 champions clicked on this link…</vt:lpstr>
      <vt:lpstr>Only 12 champions clicked on this link…</vt:lpstr>
      <vt:lpstr>Cornhole Tournament</vt:lpstr>
      <vt:lpstr>Year-end Reports</vt:lpstr>
      <vt:lpstr>PowerPoint Presentation</vt:lpstr>
      <vt:lpstr>PowerPoint Presentation</vt:lpstr>
      <vt:lpstr>Nutrition Coaching with Gabrielle Belcastro, RD</vt:lpstr>
      <vt:lpstr>Opportunity to promote Nutrition Coaching at your worksite!</vt:lpstr>
      <vt:lpstr>PowerPoint Presentation</vt:lpstr>
      <vt:lpstr>Darlene Rivers On-site EAP Coordinator pcs.riversd@pcsb.org or 727-588-6507</vt:lpstr>
      <vt:lpstr>AdventHealth Mobile Mammography</vt:lpstr>
      <vt:lpstr>On-Spot Dermatology </vt:lpstr>
      <vt:lpstr>Limeade 2024 March 1, 2024 – February 20,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 Up!</vt:lpstr>
      <vt:lpstr>Please sign in by putting your name in the chat!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Employee Wellness Champion</dc:title>
  <dc:creator>Hill Caleigh</dc:creator>
  <cp:lastModifiedBy>Hill Caleigh</cp:lastModifiedBy>
  <cp:revision>32</cp:revision>
  <dcterms:created xsi:type="dcterms:W3CDTF">2023-09-07T12:35:44Z</dcterms:created>
  <dcterms:modified xsi:type="dcterms:W3CDTF">2025-04-23T17:30:20Z</dcterms:modified>
</cp:coreProperties>
</file>